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937" r:id="rId1"/>
  </p:sldMasterIdLst>
  <p:notesMasterIdLst>
    <p:notesMasterId r:id="rId39"/>
  </p:notesMasterIdLst>
  <p:handoutMasterIdLst>
    <p:handoutMasterId r:id="rId40"/>
  </p:handoutMasterIdLst>
  <p:sldIdLst>
    <p:sldId id="429" r:id="rId2"/>
    <p:sldId id="458" r:id="rId3"/>
    <p:sldId id="471" r:id="rId4"/>
    <p:sldId id="472" r:id="rId5"/>
    <p:sldId id="468" r:id="rId6"/>
    <p:sldId id="364" r:id="rId7"/>
    <p:sldId id="431" r:id="rId8"/>
    <p:sldId id="437" r:id="rId9"/>
    <p:sldId id="476" r:id="rId10"/>
    <p:sldId id="432" r:id="rId11"/>
    <p:sldId id="470" r:id="rId12"/>
    <p:sldId id="433" r:id="rId13"/>
    <p:sldId id="475" r:id="rId14"/>
    <p:sldId id="479" r:id="rId15"/>
    <p:sldId id="434" r:id="rId16"/>
    <p:sldId id="466" r:id="rId17"/>
    <p:sldId id="481" r:id="rId18"/>
    <p:sldId id="478" r:id="rId19"/>
    <p:sldId id="436" r:id="rId20"/>
    <p:sldId id="477" r:id="rId21"/>
    <p:sldId id="459" r:id="rId22"/>
    <p:sldId id="451" r:id="rId23"/>
    <p:sldId id="453" r:id="rId24"/>
    <p:sldId id="462" r:id="rId25"/>
    <p:sldId id="463" r:id="rId26"/>
    <p:sldId id="443" r:id="rId27"/>
    <p:sldId id="448" r:id="rId28"/>
    <p:sldId id="444" r:id="rId29"/>
    <p:sldId id="446" r:id="rId30"/>
    <p:sldId id="460" r:id="rId31"/>
    <p:sldId id="464" r:id="rId32"/>
    <p:sldId id="465" r:id="rId33"/>
    <p:sldId id="469" r:id="rId34"/>
    <p:sldId id="442" r:id="rId35"/>
    <p:sldId id="456" r:id="rId36"/>
    <p:sldId id="447" r:id="rId37"/>
    <p:sldId id="43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70C0"/>
    <a:srgbClr val="D2EFFA"/>
    <a:srgbClr val="DD7D41"/>
    <a:srgbClr val="F8E6DA"/>
    <a:srgbClr val="797979"/>
    <a:srgbClr val="D9D9D9"/>
    <a:srgbClr val="944A1C"/>
    <a:srgbClr val="C93200"/>
    <a:srgbClr val="BA8E2C"/>
    <a:srgbClr val="565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84" autoAdjust="0"/>
    <p:restoredTop sz="73607" autoAdjust="0"/>
  </p:normalViewPr>
  <p:slideViewPr>
    <p:cSldViewPr snapToGrid="0" snapToObjects="1">
      <p:cViewPr varScale="1">
        <p:scale>
          <a:sx n="80" d="100"/>
          <a:sy n="80" d="100"/>
        </p:scale>
        <p:origin x="240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829221-8312-D64B-BA02-0589B1C402AD}" type="datetimeFigureOut">
              <a:rPr lang="en-US" smtClean="0"/>
              <a:t>6/1/2020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CE517C-B0CA-5746-9EB6-B082E8E60568}" type="slidenum">
              <a:rPr lang="en-US" smtClean="0"/>
              <a:t>‹#›</a:t>
            </a:fld>
            <a:endParaRPr lang="en-US"/>
          </a:p>
        </p:txBody>
      </p:sp>
    </p:spTree>
    <p:extLst>
      <p:ext uri="{BB962C8B-B14F-4D97-AF65-F5344CB8AC3E}">
        <p14:creationId xmlns:p14="http://schemas.microsoft.com/office/powerpoint/2010/main" val="1046130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677D0-9EA9-4245-9236-97D014D07C4B}" type="datetimeFigureOut">
              <a:rPr lang="en-US" smtClean="0"/>
              <a:t>6/1/2020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DED96-BC7D-054D-932B-8EDBDD6F739B}" type="slidenum">
              <a:rPr lang="en-US" smtClean="0"/>
              <a:t>‹#›</a:t>
            </a:fld>
            <a:endParaRPr lang="en-US"/>
          </a:p>
        </p:txBody>
      </p:sp>
    </p:spTree>
    <p:extLst>
      <p:ext uri="{BB962C8B-B14F-4D97-AF65-F5344CB8AC3E}">
        <p14:creationId xmlns:p14="http://schemas.microsoft.com/office/powerpoint/2010/main" val="52350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newsroom.intel.com/newsroom/wp-content/uploads/sites/11/2017/09/mark-bohr-on-intels-technology-leadership.pdf"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en.wikichip.org/wiki/File:skylake-sp_xcc_die_shot_(annotated).png" TargetMode="External"/><Relationship Id="rId4" Type="http://schemas.openxmlformats.org/officeDocument/2006/relationships/hyperlink" Target="https://newsroom.intel.com/press-kits/leading-edge-intel-technology-manufacturing/#speaker-note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Victor Ying, and I’m presenting T4: </a:t>
            </a:r>
            <a:r>
              <a:rPr lang="en-US" sz="1200" dirty="0"/>
              <a:t>Compiling Sequential Code for Effective Speculative Parallelization in Hardware</a:t>
            </a:r>
            <a:br>
              <a:rPr lang="en-US" sz="1200" dirty="0"/>
            </a:br>
            <a:r>
              <a:rPr lang="en-US" dirty="0"/>
              <a:t>This work was done at MIT in collaboration</a:t>
            </a:r>
            <a:r>
              <a:rPr lang="en-US" baseline="0" dirty="0"/>
              <a:t> with my advisor Prof. </a:t>
            </a:r>
            <a:r>
              <a:rPr lang="en-US" dirty="0"/>
              <a:t>Daniel Sanchez,</a:t>
            </a:r>
          </a:p>
          <a:p>
            <a:r>
              <a:rPr lang="en-US" baseline="0" dirty="0"/>
              <a:t>and my colleague Mark Jeffrey, who will start as a professor at the University of Toronto this fall.</a:t>
            </a:r>
            <a:endParaRPr lang="en-US" dirty="0"/>
          </a:p>
          <a:p>
            <a:endParaRPr lang="en-US" dirty="0"/>
          </a:p>
        </p:txBody>
      </p:sp>
      <p:sp>
        <p:nvSpPr>
          <p:cNvPr id="4" name="Slide Number Placeholder 3"/>
          <p:cNvSpPr>
            <a:spLocks noGrp="1"/>
          </p:cNvSpPr>
          <p:nvPr>
            <p:ph type="sldNum" sz="quarter" idx="5"/>
          </p:nvPr>
        </p:nvSpPr>
        <p:spPr/>
        <p:txBody>
          <a:bodyPr/>
          <a:lstStyle/>
          <a:p>
            <a:fld id="{743DED96-BC7D-054D-932B-8EDBDD6F739B}" type="slidenum">
              <a:rPr lang="en-US" smtClean="0"/>
              <a:t>1</a:t>
            </a:fld>
            <a:endParaRPr lang="en-US"/>
          </a:p>
        </p:txBody>
      </p:sp>
    </p:spTree>
    <p:extLst>
      <p:ext uri="{BB962C8B-B14F-4D97-AF65-F5344CB8AC3E}">
        <p14:creationId xmlns:p14="http://schemas.microsoft.com/office/powerpoint/2010/main" val="630149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T4, we introduce a simple solution to the problem that aborting tasks must also abort their children:</a:t>
            </a:r>
          </a:p>
          <a:p>
            <a:r>
              <a:rPr lang="en-US" baseline="0" dirty="0"/>
              <a:t>We implement a compiler transformation that splits the work of executing loop iterations into worker tasks, separate from </a:t>
            </a:r>
            <a:r>
              <a:rPr lang="en-US" baseline="0" dirty="0" err="1"/>
              <a:t>spawner</a:t>
            </a:r>
            <a:r>
              <a:rPr lang="en-US" baseline="0" dirty="0"/>
              <a:t> tasks whose only job is to spawn other tasks.</a:t>
            </a:r>
          </a:p>
          <a:p>
            <a:r>
              <a:rPr lang="en-US" baseline="0" dirty="0"/>
              <a:t>Now, the majority of computation time is in the leaves of a task tree, so task D can abort and re-execute cheaply, without affecting the execution of later tasks E and F.</a:t>
            </a:r>
          </a:p>
          <a:p>
            <a:endParaRPr lang="en-US" baseline="0" dirty="0"/>
          </a:p>
          <a:p>
            <a:r>
              <a:rPr lang="en-US" baseline="0" dirty="0"/>
              <a:t>Simply switching from task chains to using decoupled </a:t>
            </a:r>
            <a:r>
              <a:rPr lang="en-US" baseline="0" dirty="0" err="1"/>
              <a:t>spawners</a:t>
            </a:r>
            <a:r>
              <a:rPr lang="en-US" baseline="0" dirty="0"/>
              <a:t> improves the parallel speedup of this example program from 5 to 8 times on a 64-core system. But with 64-cores, we can still do a lot better.</a:t>
            </a:r>
          </a:p>
        </p:txBody>
      </p:sp>
      <p:sp>
        <p:nvSpPr>
          <p:cNvPr id="4" name="Slide Number Placeholder 3"/>
          <p:cNvSpPr>
            <a:spLocks noGrp="1"/>
          </p:cNvSpPr>
          <p:nvPr>
            <p:ph type="sldNum" sz="quarter" idx="10"/>
          </p:nvPr>
        </p:nvSpPr>
        <p:spPr/>
        <p:txBody>
          <a:bodyPr/>
          <a:lstStyle/>
          <a:p>
            <a:fld id="{743DED96-BC7D-054D-932B-8EDBDD6F739B}" type="slidenum">
              <a:rPr lang="en-US" smtClean="0"/>
              <a:t>10</a:t>
            </a:fld>
            <a:endParaRPr lang="en-US"/>
          </a:p>
        </p:txBody>
      </p:sp>
    </p:spTree>
    <p:extLst>
      <p:ext uri="{BB962C8B-B14F-4D97-AF65-F5344CB8AC3E}">
        <p14:creationId xmlns:p14="http://schemas.microsoft.com/office/powerpoint/2010/main" val="3134336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 far, we</a:t>
            </a:r>
            <a:r>
              <a:rPr lang="en-US" baseline="0" dirty="0"/>
              <a:t> have only considered parallelizing the outer loop</a:t>
            </a:r>
            <a:endParaRPr lang="en-US" dirty="0"/>
          </a:p>
          <a:p>
            <a:r>
              <a:rPr lang="en-US" dirty="0"/>
              <a:t>Consider what happens if these indirect writes in the inner loop sometimes write to the same location. This could cause an abort, and we must abort and </a:t>
            </a:r>
            <a:r>
              <a:rPr lang="en-US" dirty="0" err="1"/>
              <a:t>reexecute</a:t>
            </a:r>
            <a:r>
              <a:rPr lang="en-US" dirty="0"/>
              <a:t> an entire outer loop iteration.</a:t>
            </a:r>
          </a:p>
          <a:p>
            <a:endParaRPr lang="en-US" dirty="0"/>
          </a:p>
          <a:p>
            <a:r>
              <a:rPr lang="en-US" dirty="0"/>
              <a:t>[click]</a:t>
            </a:r>
            <a:r>
              <a:rPr lang="en-US" baseline="0" dirty="0"/>
              <a:t> To limit the cost of aborts due to these contentious indirect memory accesses, we can isolate them into tiny tasks.</a:t>
            </a:r>
            <a:br>
              <a:rPr lang="en-US" dirty="0"/>
            </a:br>
            <a:r>
              <a:rPr lang="en-US" dirty="0"/>
              <a:t>To do this, we can exploit Swarm’s support for nested task spawns to parallelize both the</a:t>
            </a:r>
            <a:r>
              <a:rPr lang="en-US" baseline="0" dirty="0"/>
              <a:t> outer loop and the inner loop,</a:t>
            </a:r>
          </a:p>
          <a:p>
            <a:r>
              <a:rPr lang="en-US" baseline="0" dirty="0"/>
              <a:t>Thus breaking down the computation into tiny tasks that are cheap to abort and </a:t>
            </a:r>
            <a:r>
              <a:rPr lang="en-US" baseline="0" dirty="0" err="1"/>
              <a:t>reexecute</a:t>
            </a:r>
            <a:r>
              <a:rPr lang="en-US" baseline="0" dirty="0"/>
              <a: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 This approach does improve performance a little, but the improvement is limited when tasks are spawned in this fashion.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because with tasks as short as a few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critical path becomes dominated by task spawn overheads in these chains of </a:t>
            </a:r>
            <a:r>
              <a:rPr lang="en-US" baseline="0" dirty="0" err="1"/>
              <a:t>spawner</a:t>
            </a:r>
            <a:r>
              <a:rPr lang="en-US" baseline="0" dirty="0"/>
              <a:t> tasks.</a:t>
            </a:r>
          </a:p>
          <a:p>
            <a:endParaRPr lang="en-US" dirty="0"/>
          </a:p>
          <a:p>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11</a:t>
            </a:fld>
            <a:endParaRPr lang="en-US"/>
          </a:p>
        </p:txBody>
      </p:sp>
    </p:spTree>
    <p:extLst>
      <p:ext uri="{BB962C8B-B14F-4D97-AF65-F5344CB8AC3E}">
        <p14:creationId xmlns:p14="http://schemas.microsoft.com/office/powerpoint/2010/main" val="2871874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problem,</a:t>
            </a:r>
            <a:r>
              <a:rPr lang="en-US" baseline="0" dirty="0"/>
              <a:t> we can transform the </a:t>
            </a:r>
            <a:r>
              <a:rPr lang="en-US" baseline="0" dirty="0" err="1"/>
              <a:t>spawners</a:t>
            </a:r>
            <a:r>
              <a:rPr lang="en-US" baseline="0" dirty="0"/>
              <a:t> from a serial chain into a balanced tree, where each </a:t>
            </a:r>
            <a:r>
              <a:rPr lang="en-US" baseline="0" dirty="0" err="1"/>
              <a:t>spawner</a:t>
            </a:r>
            <a:r>
              <a:rPr lang="en-US" baseline="0" dirty="0"/>
              <a:t> recursively divides the range of loop iterations among its children.</a:t>
            </a:r>
          </a:p>
          <a:p>
            <a:r>
              <a:rPr lang="en-US" baseline="0" dirty="0"/>
              <a:t>[click] This asymptotically increases parallelism and enables scalability even with tiny worker tasks, by parallelizing the spawning of tasks.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can effectively parallelize this simple toy program achieving over 25x speedup.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parallelizing entire real-world programs requires robust handling of complex code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12</a:t>
            </a:fld>
            <a:endParaRPr lang="en-US"/>
          </a:p>
        </p:txBody>
      </p:sp>
    </p:spTree>
    <p:extLst>
      <p:ext uri="{BB962C8B-B14F-4D97-AF65-F5344CB8AC3E}">
        <p14:creationId xmlns:p14="http://schemas.microsoft.com/office/powerpoint/2010/main" val="223147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tell you how T4 extracts parallelism from across large programs</a:t>
            </a:r>
          </a:p>
        </p:txBody>
      </p:sp>
      <p:sp>
        <p:nvSpPr>
          <p:cNvPr id="4" name="Slide Number Placeholder 3"/>
          <p:cNvSpPr>
            <a:spLocks noGrp="1"/>
          </p:cNvSpPr>
          <p:nvPr>
            <p:ph type="sldNum" sz="quarter" idx="5"/>
          </p:nvPr>
        </p:nvSpPr>
        <p:spPr/>
        <p:txBody>
          <a:bodyPr/>
          <a:lstStyle/>
          <a:p>
            <a:fld id="{743DED96-BC7D-054D-932B-8EDBDD6F739B}" type="slidenum">
              <a:rPr lang="en-US" smtClean="0"/>
              <a:t>13</a:t>
            </a:fld>
            <a:endParaRPr lang="en-US"/>
          </a:p>
        </p:txBody>
      </p:sp>
    </p:spTree>
    <p:extLst>
      <p:ext uri="{BB962C8B-B14F-4D97-AF65-F5344CB8AC3E}">
        <p14:creationId xmlns:p14="http://schemas.microsoft.com/office/powerpoint/2010/main" val="2107523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T4 performs whole-program parallelization, dividing the entire execution of sequential programs into tasks starting from the first instruction of main</a:t>
            </a:r>
          </a:p>
          <a:p>
            <a:r>
              <a:rPr lang="en-US" dirty="0"/>
              <a:t>[click] T4 automatically builds nested task trees by dividing all loop iterations, function calls, and their continuations into tasks.</a:t>
            </a:r>
          </a:p>
          <a:p>
            <a:r>
              <a:rPr lang="en-US" dirty="0"/>
              <a:t>[click] T4’s techniques can extract parallelism in a composable way even in the presence of:</a:t>
            </a:r>
          </a:p>
          <a:p>
            <a:r>
              <a:rPr lang="en-US" dirty="0"/>
              <a:t>loops whose </a:t>
            </a:r>
            <a:r>
              <a:rPr lang="en-US" dirty="0" err="1"/>
              <a:t>tripcount</a:t>
            </a:r>
            <a:r>
              <a:rPr lang="en-US" dirty="0"/>
              <a:t> is unknown, opaque function calls, data-dependent control flow, and pointer manipulation. These common code features can defeat standard compiler analyses.</a:t>
            </a:r>
          </a:p>
        </p:txBody>
      </p:sp>
      <p:sp>
        <p:nvSpPr>
          <p:cNvPr id="4" name="Slide Number Placeholder 3"/>
          <p:cNvSpPr>
            <a:spLocks noGrp="1"/>
          </p:cNvSpPr>
          <p:nvPr>
            <p:ph type="sldNum" sz="quarter" idx="10"/>
          </p:nvPr>
        </p:nvSpPr>
        <p:spPr/>
        <p:txBody>
          <a:bodyPr/>
          <a:lstStyle/>
          <a:p>
            <a:fld id="{743DED96-BC7D-054D-932B-8EDBDD6F739B}" type="slidenum">
              <a:rPr lang="en-US" smtClean="0"/>
              <a:t>14</a:t>
            </a:fld>
            <a:endParaRPr lang="en-US"/>
          </a:p>
        </p:txBody>
      </p:sp>
    </p:spTree>
    <p:extLst>
      <p:ext uri="{BB962C8B-B14F-4D97-AF65-F5344CB8AC3E}">
        <p14:creationId xmlns:p14="http://schemas.microsoft.com/office/powerpoint/2010/main" val="1846231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generate balanced </a:t>
            </a:r>
            <a:r>
              <a:rPr lang="en-US" dirty="0" err="1"/>
              <a:t>spawner</a:t>
            </a:r>
            <a:r>
              <a:rPr lang="en-US" dirty="0"/>
              <a:t> trees for arbitrary loops,</a:t>
            </a:r>
            <a:r>
              <a:rPr lang="en-US" baseline="0" dirty="0"/>
              <a:t> T4 uses progressive expansion, which does not rely on static analyses to compute the loop’s trip count, or the number of iterations.</a:t>
            </a:r>
            <a:endParaRPr lang="en-US" dirty="0"/>
          </a:p>
          <a:p>
            <a:r>
              <a:rPr lang="en-US" dirty="0"/>
              <a:t>[click] For example, consider this while loop containing a break statement. It is impossible</a:t>
            </a:r>
            <a:r>
              <a:rPr lang="en-US" baseline="0" dirty="0"/>
              <a:t> to know how many iterations it runs before it terminates.</a:t>
            </a:r>
          </a:p>
          <a:p>
            <a:r>
              <a:rPr lang="en-US" baseline="0" dirty="0"/>
              <a:t>[</a:t>
            </a:r>
            <a:r>
              <a:rPr lang="en-US" baseline="0" dirty="0" err="1"/>
              <a:t>click,click,click</a:t>
            </a:r>
            <a:r>
              <a:rPr lang="en-US" baseline="0" dirty="0"/>
              <a:t>] To parallelize this loop, T4 generates a progressively expanding tree of speculative </a:t>
            </a:r>
            <a:r>
              <a:rPr lang="en-US" baseline="0" dirty="0" err="1"/>
              <a:t>spawners</a:t>
            </a:r>
            <a:r>
              <a:rPr lang="en-US" baseline="0" dirty="0"/>
              <a:t>, in gray, with each </a:t>
            </a:r>
            <a:r>
              <a:rPr lang="en-US" baseline="0" dirty="0" err="1"/>
              <a:t>spawner</a:t>
            </a:r>
            <a:r>
              <a:rPr lang="en-US" baseline="0" dirty="0"/>
              <a:t> spawning a few workers, in blue, to run iterations of the loop.</a:t>
            </a:r>
          </a:p>
          <a:p>
            <a:r>
              <a:rPr lang="en-US" baseline="0" dirty="0"/>
              <a:t>To handle the control dependence of each loop iteration on previous iterations, T4 reuses Swarm’s mechanisms for data-dependence speculation to perform control speculation.</a:t>
            </a:r>
          </a:p>
          <a:p>
            <a:r>
              <a:rPr lang="en-US" baseline="0" dirty="0"/>
              <a:t>[click] To do this, T4 transforms the code as shown in this pseudocode, to use a new variable which is named “done”. T4 then transforms each task’s code to start by checking the variable to see whether to exit early, while also modifying any control flow path that would exit from the loop to set the done variable. These tasks can then be run speculatively in parallel. Whenever some iteration of the loop finally writes to the “done” variable, this quickly aborts any later iterations that should not have run.</a:t>
            </a:r>
          </a:p>
          <a:p>
            <a:r>
              <a:rPr lang="en-US" baseline="0" dirty="0"/>
              <a:t>Progressive expansion thus enables high scalability for loops that might terminate on any iteration.</a:t>
            </a:r>
          </a:p>
          <a:p>
            <a:r>
              <a:rPr lang="en-US" baseline="0" dirty="0"/>
              <a:t>Note that while I am showing only one task per loop iteration, the call to the function foo could generate nested parallel tasks within each iteration.</a:t>
            </a:r>
            <a:br>
              <a:rPr lang="en-US" baseline="0" dirty="0"/>
            </a:br>
            <a:r>
              <a:rPr lang="en-US" baseline="0" dirty="0"/>
              <a:t>Now let’s discuss how T4 allows nested function calls to be spawned in parallel.</a:t>
            </a:r>
          </a:p>
        </p:txBody>
      </p:sp>
      <p:sp>
        <p:nvSpPr>
          <p:cNvPr id="4" name="Slide Number Placeholder 3"/>
          <p:cNvSpPr>
            <a:spLocks noGrp="1"/>
          </p:cNvSpPr>
          <p:nvPr>
            <p:ph type="sldNum" sz="quarter" idx="5"/>
          </p:nvPr>
        </p:nvSpPr>
        <p:spPr/>
        <p:txBody>
          <a:bodyPr/>
          <a:lstStyle/>
          <a:p>
            <a:fld id="{743DED96-BC7D-054D-932B-8EDBDD6F739B}" type="slidenum">
              <a:rPr lang="en-US" smtClean="0"/>
              <a:t>15</a:t>
            </a:fld>
            <a:endParaRPr lang="en-US"/>
          </a:p>
        </p:txBody>
      </p:sp>
    </p:spTree>
    <p:extLst>
      <p:ext uri="{BB962C8B-B14F-4D97-AF65-F5344CB8AC3E}">
        <p14:creationId xmlns:p14="http://schemas.microsoft.com/office/powerpoint/2010/main" val="151201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Consider this loop,</a:t>
            </a:r>
            <a:r>
              <a:rPr lang="en-US" baseline="0" dirty="0"/>
              <a:t> where each iteration, in blue calls a function f,</a:t>
            </a:r>
          </a:p>
          <a:p>
            <a:r>
              <a:rPr lang="en-US" baseline="0" dirty="0"/>
              <a:t>[click] whose return value determines whether or not to call another function g, in yellow.</a:t>
            </a:r>
          </a:p>
          <a:p>
            <a:r>
              <a:rPr lang="en-US" baseline="0" dirty="0"/>
              <a:t>[click] Ideally, we would like to spawn all the calls of f in parallel,</a:t>
            </a:r>
          </a:p>
          <a:p>
            <a:r>
              <a:rPr lang="en-US" baseline="0" dirty="0"/>
              <a:t>[click] and then, after f returns, spawn a task to call g only if needed.</a:t>
            </a:r>
          </a:p>
          <a:p>
            <a:r>
              <a:rPr lang="en-US" baseline="0" dirty="0"/>
              <a:t>[click] Conventionally, dynamic function calls require allocating stack frames, and allocating frames on a shared call stack would serialize these tasks.</a:t>
            </a:r>
          </a:p>
          <a:p>
            <a:r>
              <a:rPr lang="en-US" baseline="0" dirty="0"/>
              <a:t>[click] To address this, T4 transforms function calls that need return values into continuation-passing style, and allocates continuation closures on the heap when needed. These heap chunks can be allocated and consumed without serialization.</a:t>
            </a:r>
          </a:p>
          <a:p>
            <a:r>
              <a:rPr lang="en-US" baseline="0" dirty="0"/>
              <a:t>T4 includes further optimizations detailed in the paper to ensure most task spawns do not require any memory allocation at all.</a:t>
            </a:r>
          </a:p>
          <a:p>
            <a:r>
              <a:rPr lang="en-US" baseline="0" dirty="0"/>
              <a:t>These compiler transformations is safe for general sequential code and does not rely on any special hardware features, so it could easily be applied to any system for speculative parallelization.</a:t>
            </a:r>
          </a:p>
        </p:txBody>
      </p:sp>
      <p:sp>
        <p:nvSpPr>
          <p:cNvPr id="4" name="Slide Number Placeholder 3"/>
          <p:cNvSpPr>
            <a:spLocks noGrp="1"/>
          </p:cNvSpPr>
          <p:nvPr>
            <p:ph type="sldNum" sz="quarter" idx="10"/>
          </p:nvPr>
        </p:nvSpPr>
        <p:spPr/>
        <p:txBody>
          <a:bodyPr/>
          <a:lstStyle/>
          <a:p>
            <a:fld id="{743DED96-BC7D-054D-932B-8EDBDD6F739B}" type="slidenum">
              <a:rPr lang="en-US" smtClean="0"/>
              <a:t>16</a:t>
            </a:fld>
            <a:endParaRPr lang="en-US"/>
          </a:p>
        </p:txBody>
      </p:sp>
    </p:spTree>
    <p:extLst>
      <p:ext uri="{BB962C8B-B14F-4D97-AF65-F5344CB8AC3E}">
        <p14:creationId xmlns:p14="http://schemas.microsoft.com/office/powerpoint/2010/main" val="174722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T4’s tiny tasks create further opportunities to improve scalability.</a:t>
            </a:r>
          </a:p>
          <a:p>
            <a:r>
              <a:rPr lang="en-US" dirty="0"/>
              <a:t>Typical sequential programs features a lot of locality, and effective parallelization requires respecting this locality for frequently-updated data.</a:t>
            </a:r>
          </a:p>
          <a:p>
            <a:r>
              <a:rPr lang="en-US" dirty="0"/>
              <a:t>This is easy to do with tiny tasks that might only write to a single memory location.</a:t>
            </a:r>
          </a:p>
          <a:p>
            <a:r>
              <a:rPr lang="en-US" dirty="0"/>
              <a:t>T4 can generate code in a parent task to compute the address a child will write to, which serves as a spatial hint.</a:t>
            </a:r>
          </a:p>
          <a:p>
            <a:r>
              <a:rPr lang="en-US" dirty="0"/>
              <a:t>[click] Swarm hardware can schedule tasks with spatial hints to improve locality.</a:t>
            </a:r>
          </a:p>
          <a:p>
            <a:r>
              <a:rPr lang="en-US" dirty="0"/>
              <a:t>[click] For example, tasks A and B may be running in parallel on different tiles, and each may need to spawn a child that will write to some memory address.</a:t>
            </a:r>
          </a:p>
          <a:p>
            <a:r>
              <a:rPr lang="en-US" dirty="0"/>
              <a:t>[click] Swarm hardware can map this address to a tile, and then</a:t>
            </a:r>
          </a:p>
          <a:p>
            <a:r>
              <a:rPr lang="en-US" dirty="0"/>
              <a:t>[click] send tasks with a matching spatial hint to execute on this tile, avoiding ping-ponging cache invalidations when these children tasks C1 and C2 write to the same address.</a:t>
            </a:r>
          </a:p>
          <a:p>
            <a:r>
              <a:rPr lang="en-US" dirty="0"/>
              <a:t>But this is only possible for tiny tasks that avoid writing to many memory locations.</a:t>
            </a:r>
          </a:p>
          <a:p>
            <a:endParaRPr lang="en-US" dirty="0"/>
          </a:p>
        </p:txBody>
      </p:sp>
      <p:sp>
        <p:nvSpPr>
          <p:cNvPr id="4" name="Slide Number Placeholder 3"/>
          <p:cNvSpPr>
            <a:spLocks noGrp="1"/>
          </p:cNvSpPr>
          <p:nvPr>
            <p:ph type="sldNum" sz="quarter" idx="5"/>
          </p:nvPr>
        </p:nvSpPr>
        <p:spPr/>
        <p:txBody>
          <a:bodyPr/>
          <a:lstStyle/>
          <a:p>
            <a:fld id="{743DED96-BC7D-054D-932B-8EDBDD6F739B}" type="slidenum">
              <a:rPr lang="en-US" smtClean="0"/>
              <a:t>17</a:t>
            </a:fld>
            <a:endParaRPr lang="en-US"/>
          </a:p>
        </p:txBody>
      </p:sp>
    </p:spTree>
    <p:extLst>
      <p:ext uri="{BB962C8B-B14F-4D97-AF65-F5344CB8AC3E}">
        <p14:creationId xmlns:p14="http://schemas.microsoft.com/office/powerpoint/2010/main" val="4131416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T4 automatically splits loop iterations and function calls into tasks, but sometimes these tasks are still too large.</a:t>
            </a:r>
          </a:p>
          <a:p>
            <a:r>
              <a:rPr lang="en-US" dirty="0"/>
              <a:t>[click] In</a:t>
            </a:r>
            <a:r>
              <a:rPr lang="en-US" baseline="0" dirty="0"/>
              <a:t> some applications, we find it profitable to further split straight-line code into tiny tasks. T4 allows the programmer to annotate the code to suggest these additional task boundaries. Note that these annotations have no effects and convey no information to the compiler about program semantics, so it is always safe for a programmer to try inserting them in different positions and keep what performs the best.</a:t>
            </a:r>
          </a:p>
          <a:p>
            <a:r>
              <a:rPr lang="en-US" baseline="0" dirty="0"/>
              <a:t>[click] The table shows that we modified under 0.1% of the code in our applications, showing that T4 parallelizes the vast majority of code automatically.</a:t>
            </a:r>
          </a:p>
          <a:p>
            <a:r>
              <a:rPr lang="en-US" baseline="0" dirty="0"/>
              <a:t>We expect that future work can use heuristics to fully automate the placement of task boundaries.</a:t>
            </a:r>
          </a:p>
          <a:p>
            <a:endParaRPr lang="en-US" dirty="0"/>
          </a:p>
          <a:p>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18</a:t>
            </a:fld>
            <a:endParaRPr lang="en-US"/>
          </a:p>
        </p:txBody>
      </p:sp>
    </p:spTree>
    <p:extLst>
      <p:ext uri="{BB962C8B-B14F-4D97-AF65-F5344CB8AC3E}">
        <p14:creationId xmlns:p14="http://schemas.microsoft.com/office/powerpoint/2010/main" val="3190477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a:t>
            </a:r>
            <a:r>
              <a:rPr lang="en-US" baseline="0" dirty="0"/>
              <a:t> T4 by modifying the popular LLVM/Clang compiler.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 Specifically, we add new transform passes to the LLVM backend. All our new passes are intra-procedural, that is, they act on one function at a time without requiring information on other functions. Thus, compile times stay proportional to code size.</a:t>
            </a:r>
            <a:endParaRPr lang="en-US" dirty="0"/>
          </a:p>
          <a:p>
            <a:r>
              <a:rPr lang="en-US" baseline="0" dirty="0"/>
              <a:t>[click] T4 is still able to benefit from all the standard optimizations in LLVM, resulting in high-quality code generation.</a:t>
            </a:r>
          </a:p>
          <a:p>
            <a:r>
              <a:rPr lang="en-US" baseline="0" dirty="0"/>
              <a:t>[click] The paper has more implementation details such as:</a:t>
            </a:r>
          </a:p>
          <a:p>
            <a:r>
              <a:rPr lang="en-US" baseline="0" dirty="0"/>
              <a:t>How T4 generates timestamps using topological sorting</a:t>
            </a:r>
          </a:p>
          <a:p>
            <a:r>
              <a:rPr lang="en-US" baseline="0" dirty="0"/>
              <a:t>How T4 bundles stack allocations into heap allocations and performs privatization</a:t>
            </a:r>
          </a:p>
          <a:p>
            <a:r>
              <a:rPr lang="en-US" baseline="0" dirty="0"/>
              <a:t>And how T4 reduces false sharing using loop task coarsening</a:t>
            </a:r>
          </a:p>
          <a:p>
            <a:r>
              <a:rPr lang="en-US" baseline="0" dirty="0"/>
              <a:t>The paper also presents case studies to detail how we break applications into tasks, and sensitivity studies to show the importance of T4’s features.</a:t>
            </a:r>
          </a:p>
        </p:txBody>
      </p:sp>
      <p:sp>
        <p:nvSpPr>
          <p:cNvPr id="4" name="Slide Number Placeholder 3"/>
          <p:cNvSpPr>
            <a:spLocks noGrp="1"/>
          </p:cNvSpPr>
          <p:nvPr>
            <p:ph type="sldNum" sz="quarter" idx="10"/>
          </p:nvPr>
        </p:nvSpPr>
        <p:spPr/>
        <p:txBody>
          <a:bodyPr/>
          <a:lstStyle/>
          <a:p>
            <a:fld id="{743DED96-BC7D-054D-932B-8EDBDD6F739B}" type="slidenum">
              <a:rPr lang="en-US" smtClean="0"/>
              <a:t>19</a:t>
            </a:fld>
            <a:endParaRPr lang="en-US"/>
          </a:p>
        </p:txBody>
      </p:sp>
    </p:spTree>
    <p:extLst>
      <p:ext uri="{BB962C8B-B14F-4D97-AF65-F5344CB8AC3E}">
        <p14:creationId xmlns:p14="http://schemas.microsoft.com/office/powerpoint/2010/main" val="4138519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We’ve all had multicore machines for years, but </a:t>
            </a:r>
            <a:r>
              <a:rPr lang="en-US" dirty="0"/>
              <a:t>most</a:t>
            </a:r>
            <a:r>
              <a:rPr lang="en-US" baseline="0" dirty="0"/>
              <a:t> programmers struggle to use multicore parallelism</a:t>
            </a:r>
            <a:endParaRPr lang="en-US" dirty="0"/>
          </a:p>
          <a:p>
            <a:r>
              <a:rPr lang="en-US" baseline="0" dirty="0"/>
              <a:t>[click] Programmers find it much easier to write sequential programs, which are hard to parallelize in general due to data-</a:t>
            </a:r>
            <a:r>
              <a:rPr lang="en-US" baseline="0" dirty="0" err="1"/>
              <a:t>dependant</a:t>
            </a:r>
            <a:r>
              <a:rPr lang="en-US" baseline="0" dirty="0"/>
              <a:t> behavior that prevents compilers from knowing what code is safe to run in parallel.</a:t>
            </a:r>
          </a:p>
          <a:p>
            <a:r>
              <a:rPr lang="en-US" baseline="0" dirty="0"/>
              <a:t>[click] To bridge the gap between sequential programs and parallel hardware, we build on recent work in speculative parallelization, which uses new architectural and compiler techniques to parallelize sequential code without knowing in advance what code is safe to run in parallel.</a:t>
            </a:r>
          </a:p>
          <a:p>
            <a:endParaRPr lang="en-US" dirty="0"/>
          </a:p>
          <a:p>
            <a:endParaRPr lang="en-US" dirty="0"/>
          </a:p>
          <a:p>
            <a:endParaRPr lang="en-US" dirty="0"/>
          </a:p>
          <a:p>
            <a:endParaRPr lang="en-US" dirty="0"/>
          </a:p>
          <a:p>
            <a:r>
              <a:rPr lang="en-US" dirty="0"/>
              <a:t>Die</a:t>
            </a:r>
            <a:r>
              <a:rPr lang="en-US" baseline="0" dirty="0"/>
              <a:t> shot seems to have first been published in slide 5 here: </a:t>
            </a:r>
            <a:r>
              <a:rPr lang="en-US" dirty="0">
                <a:hlinkClick r:id="rId3"/>
              </a:rPr>
              <a:t>https://newsroom.intel.com/newsroom/wp-content/uploads/sites/11/2017/09/mark-bohr-on-intels-technology-leadership.pdf</a:t>
            </a:r>
            <a:endParaRPr lang="en-US" dirty="0"/>
          </a:p>
          <a:p>
            <a:r>
              <a:rPr lang="en-US" dirty="0">
                <a:hlinkClick r:id="rId4"/>
              </a:rPr>
              <a:t>https://newsroom.intel.com/press-kits/leading-edge-intel-technology-manufacturing/#speaker-notes</a:t>
            </a:r>
            <a:endParaRPr lang="en-US" dirty="0"/>
          </a:p>
          <a:p>
            <a:endParaRPr lang="en-US" dirty="0"/>
          </a:p>
          <a:p>
            <a:r>
              <a:rPr lang="en-US" dirty="0"/>
              <a:t>I drew the labeling of tiles myself based on this: </a:t>
            </a:r>
            <a:r>
              <a:rPr lang="en-US" dirty="0">
                <a:hlinkClick r:id="rId5"/>
              </a:rPr>
              <a:t>https://en.wikichip.org/wiki/File:skylake-sp_xcc_die_shot_(annotated).png</a:t>
            </a:r>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2</a:t>
            </a:fld>
            <a:endParaRPr lang="en-US"/>
          </a:p>
        </p:txBody>
      </p:sp>
    </p:spTree>
    <p:extLst>
      <p:ext uri="{BB962C8B-B14F-4D97-AF65-F5344CB8AC3E}">
        <p14:creationId xmlns:p14="http://schemas.microsoft.com/office/powerpoint/2010/main" val="1760737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you how well T4 performs</a:t>
            </a:r>
          </a:p>
        </p:txBody>
      </p:sp>
      <p:sp>
        <p:nvSpPr>
          <p:cNvPr id="4" name="Slide Number Placeholder 3"/>
          <p:cNvSpPr>
            <a:spLocks noGrp="1"/>
          </p:cNvSpPr>
          <p:nvPr>
            <p:ph type="sldNum" sz="quarter" idx="5"/>
          </p:nvPr>
        </p:nvSpPr>
        <p:spPr/>
        <p:txBody>
          <a:bodyPr/>
          <a:lstStyle/>
          <a:p>
            <a:fld id="{743DED96-BC7D-054D-932B-8EDBDD6F739B}" type="slidenum">
              <a:rPr lang="en-US" smtClean="0"/>
              <a:t>20</a:t>
            </a:fld>
            <a:endParaRPr lang="en-US"/>
          </a:p>
        </p:txBody>
      </p:sp>
    </p:spTree>
    <p:extLst>
      <p:ext uri="{BB962C8B-B14F-4D97-AF65-F5344CB8AC3E}">
        <p14:creationId xmlns:p14="http://schemas.microsoft.com/office/powerpoint/2010/main" val="1177326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T4 using cycle-level simulation</a:t>
            </a:r>
          </a:p>
          <a:p>
            <a:r>
              <a:rPr lang="en-US" dirty="0"/>
              <a:t>[click]</a:t>
            </a:r>
            <a:r>
              <a:rPr lang="en-US" baseline="0" dirty="0"/>
              <a:t> </a:t>
            </a:r>
            <a:r>
              <a:rPr lang="en-US" dirty="0"/>
              <a:t>of systems with up to 64 superscalar out-of-order cores.</a:t>
            </a:r>
          </a:p>
          <a:p>
            <a:r>
              <a:rPr lang="en-US" dirty="0"/>
              <a:t>[click]</a:t>
            </a:r>
            <a:r>
              <a:rPr lang="en-US" baseline="0" dirty="0"/>
              <a:t> These event-driven simulations included detailed modeling of an on-chip network and a three-level cache hierarchy.</a:t>
            </a:r>
          </a:p>
          <a:p>
            <a:r>
              <a:rPr lang="en-US" baseline="0" dirty="0"/>
              <a:t>[click] Hardware task units can hold tens of speculative tasks per core, which adds up to many hundreds of tasks across the 64-core chip.</a:t>
            </a:r>
          </a:p>
          <a:p>
            <a:r>
              <a:rPr lang="en-US" baseline="0" dirty="0"/>
              <a:t>[click] We evaluate T4 on C and C++ benchmarks from SPEC CPU2006, which prior work has found difficult to parallelize.</a:t>
            </a:r>
          </a:p>
          <a:p>
            <a:r>
              <a:rPr lang="en-US" baseline="0" dirty="0"/>
              <a:t>[click] The results I will show depict the performance of T4 relative to running serial code compiled with clang –O3 on the same hardware.</a:t>
            </a:r>
          </a:p>
          <a:p>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21</a:t>
            </a:fld>
            <a:endParaRPr lang="en-US"/>
          </a:p>
        </p:txBody>
      </p:sp>
    </p:spTree>
    <p:extLst>
      <p:ext uri="{BB962C8B-B14F-4D97-AF65-F5344CB8AC3E}">
        <p14:creationId xmlns:p14="http://schemas.microsoft.com/office/powerpoint/2010/main" val="1028417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scalability varies widely across applications,</a:t>
            </a:r>
            <a:r>
              <a:rPr lang="en-US" baseline="0" dirty="0"/>
              <a:t> so we plot these applications in two groups, with different y-axis scales</a:t>
            </a:r>
          </a:p>
          <a:p>
            <a:r>
              <a:rPr lang="en-US" baseline="0" dirty="0"/>
              <a:t>On the left, we have applications who hot inner loops have at least some iterations that are independent.</a:t>
            </a:r>
          </a:p>
          <a:p>
            <a:r>
              <a:rPr lang="en-US" baseline="0" dirty="0"/>
              <a:t>T4 uncovers significant parallelism here, scaling some benchmarks linearly, so LBM achieves 49x speedup on 64 cores.</a:t>
            </a:r>
          </a:p>
          <a:p>
            <a:r>
              <a:rPr lang="en-US" baseline="0" dirty="0"/>
              <a:t>Even more impressive, T4 achieves 7x and 5x speedup on </a:t>
            </a:r>
            <a:r>
              <a:rPr lang="en-US" baseline="0" dirty="0" err="1"/>
              <a:t>soplex</a:t>
            </a:r>
            <a:r>
              <a:rPr lang="en-US" baseline="0" dirty="0"/>
              <a:t> and </a:t>
            </a:r>
            <a:r>
              <a:rPr lang="en-US" baseline="0" dirty="0" err="1"/>
              <a:t>astar</a:t>
            </a:r>
            <a:r>
              <a:rPr lang="en-US" baseline="0" dirty="0"/>
              <a:t>, respectively.</a:t>
            </a:r>
          </a:p>
          <a:p>
            <a:r>
              <a:rPr lang="en-US" baseline="0" dirty="0"/>
              <a:t>These are applications with frequent dependences where prior work struggled to even achieve 2x speedup.</a:t>
            </a:r>
          </a:p>
          <a:p>
            <a:r>
              <a:rPr lang="en-US" baseline="0" dirty="0"/>
              <a:t>On the right, we see that T4 finds more limited parallelism in some benchmarks whose hottest inner loops update a single scalar variable on every iteration.</a:t>
            </a:r>
          </a:p>
          <a:p>
            <a:r>
              <a:rPr lang="en-US" baseline="0" dirty="0"/>
              <a:t>T4 can isolate the updates to these shared variables into tiny tasks and extract parallelism from any other available computation.</a:t>
            </a:r>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22</a:t>
            </a:fld>
            <a:endParaRPr lang="en-US"/>
          </a:p>
        </p:txBody>
      </p:sp>
    </p:spTree>
    <p:extLst>
      <p:ext uri="{BB962C8B-B14F-4D97-AF65-F5344CB8AC3E}">
        <p14:creationId xmlns:p14="http://schemas.microsoft.com/office/powerpoint/2010/main" val="3828326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present an alternate view of the data, I’ll show you a plot of execution time, so lower</a:t>
            </a:r>
            <a:r>
              <a:rPr lang="en-US" baseline="0" dirty="0"/>
              <a:t> is better.</a:t>
            </a:r>
          </a:p>
          <a:p>
            <a:r>
              <a:rPr lang="en-US" baseline="0" dirty="0"/>
              <a:t>Here, we again compare the original serial code compiled with -O3, which are the light green bars, with the “parallelized” code generated by T4, which is then run on a single core.</a:t>
            </a:r>
          </a:p>
          <a:p>
            <a:r>
              <a:rPr lang="en-US" baseline="0" dirty="0"/>
              <a:t>[click] Compared to prior work, T4’s task spawns add relatively low overheads (</a:t>
            </a:r>
            <a:r>
              <a:rPr lang="en-US" baseline="0" dirty="0" err="1"/>
              <a:t>gmean</a:t>
            </a:r>
            <a:r>
              <a:rPr lang="en-US" baseline="0" dirty="0"/>
              <a:t> 31%) due to our efforts to ensure T4’s parallelization passes do not impede ordinary compiler optimizations.</a:t>
            </a:r>
          </a:p>
        </p:txBody>
      </p:sp>
      <p:sp>
        <p:nvSpPr>
          <p:cNvPr id="4" name="Slide Number Placeholder 3"/>
          <p:cNvSpPr>
            <a:spLocks noGrp="1"/>
          </p:cNvSpPr>
          <p:nvPr>
            <p:ph type="sldNum" sz="quarter" idx="10"/>
          </p:nvPr>
        </p:nvSpPr>
        <p:spPr/>
        <p:txBody>
          <a:bodyPr/>
          <a:lstStyle/>
          <a:p>
            <a:fld id="{743DED96-BC7D-054D-932B-8EDBDD6F739B}" type="slidenum">
              <a:rPr lang="en-US" smtClean="0"/>
              <a:t>23</a:t>
            </a:fld>
            <a:endParaRPr lang="en-US"/>
          </a:p>
        </p:txBody>
      </p:sp>
    </p:spTree>
    <p:extLst>
      <p:ext uri="{BB962C8B-B14F-4D97-AF65-F5344CB8AC3E}">
        <p14:creationId xmlns:p14="http://schemas.microsoft.com/office/powerpoint/2010/main" val="3641512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add the execution time of T4-parallelized code on</a:t>
            </a:r>
            <a:r>
              <a:rPr lang="en-US" baseline="0" dirty="0"/>
              <a:t> 4 cores. T4’s parallelization more than makes up for its overheads, significantly cutting execution times on almost all benchmarks.</a:t>
            </a:r>
          </a:p>
          <a:p>
            <a:r>
              <a:rPr lang="en-US" baseline="0" dirty="0"/>
              <a:t>Within each bar, I’ve broken down execution time to how cores spend time, averaged across the 4 cores.</a:t>
            </a:r>
          </a:p>
          <a:p>
            <a:r>
              <a:rPr lang="en-US" baseline="0" dirty="0"/>
              <a:t>[click] Notice that T4-parallelized code spends most of it’s time executing useful work in tasks that commit! This stands in sharp contrast to prior work,</a:t>
            </a:r>
          </a:p>
          <a:p>
            <a:r>
              <a:rPr lang="en-US" baseline="0" dirty="0"/>
              <a:t>where inefficient task spawn or commit, or expensive mass aborts, took up most of execution time.</a:t>
            </a:r>
          </a:p>
          <a:p>
            <a:endParaRPr lang="en-US" baseline="0" dirty="0"/>
          </a:p>
        </p:txBody>
      </p:sp>
      <p:sp>
        <p:nvSpPr>
          <p:cNvPr id="4" name="Slide Number Placeholder 3"/>
          <p:cNvSpPr>
            <a:spLocks noGrp="1"/>
          </p:cNvSpPr>
          <p:nvPr>
            <p:ph type="sldNum" sz="quarter" idx="10"/>
          </p:nvPr>
        </p:nvSpPr>
        <p:spPr/>
        <p:txBody>
          <a:bodyPr/>
          <a:lstStyle/>
          <a:p>
            <a:fld id="{743DED96-BC7D-054D-932B-8EDBDD6F739B}" type="slidenum">
              <a:rPr lang="en-US" smtClean="0"/>
              <a:t>24</a:t>
            </a:fld>
            <a:endParaRPr lang="en-US"/>
          </a:p>
        </p:txBody>
      </p:sp>
    </p:spTree>
    <p:extLst>
      <p:ext uri="{BB962C8B-B14F-4D97-AF65-F5344CB8AC3E}">
        <p14:creationId xmlns:p14="http://schemas.microsoft.com/office/powerpoint/2010/main" val="634169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further look at the execution time breakdown at 16 cores [click] and then 64 cores, and see that in most benchmarks performance continue to improve.</a:t>
            </a:r>
          </a:p>
          <a:p>
            <a:r>
              <a:rPr lang="en-US" baseline="0" dirty="0"/>
              <a:t>[click] This shows T4 can make effective use of tens of cores.</a:t>
            </a:r>
          </a:p>
        </p:txBody>
      </p:sp>
      <p:sp>
        <p:nvSpPr>
          <p:cNvPr id="4" name="Slide Number Placeholder 3"/>
          <p:cNvSpPr>
            <a:spLocks noGrp="1"/>
          </p:cNvSpPr>
          <p:nvPr>
            <p:ph type="sldNum" sz="quarter" idx="10"/>
          </p:nvPr>
        </p:nvSpPr>
        <p:spPr/>
        <p:txBody>
          <a:bodyPr/>
          <a:lstStyle/>
          <a:p>
            <a:fld id="{743DED96-BC7D-054D-932B-8EDBDD6F739B}" type="slidenum">
              <a:rPr lang="en-US" smtClean="0"/>
              <a:t>25</a:t>
            </a:fld>
            <a:endParaRPr lang="en-US"/>
          </a:p>
        </p:txBody>
      </p:sp>
    </p:spTree>
    <p:extLst>
      <p:ext uri="{BB962C8B-B14F-4D97-AF65-F5344CB8AC3E}">
        <p14:creationId xmlns:p14="http://schemas.microsoft.com/office/powerpoint/2010/main" val="4045446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T4 addresses</a:t>
            </a:r>
            <a:r>
              <a:rPr lang="en-US" baseline="0" dirty="0"/>
              <a:t> the need for parallelization of sequential programs, so that programmers can more easily make use of their multicore systems.</a:t>
            </a:r>
          </a:p>
          <a:p>
            <a:r>
              <a:rPr lang="en-US" baseline="0" dirty="0"/>
              <a:t>[click] We have shown that T4 can scale difficult programs to tens of cores by exploiting the features of the recently proposed Swarm architecture. Thus, T4 broadens the range of applications where speculative parallelization is effective. We’ve evaluated T4 on challenging C and C++ benchmarks where it yielded speedups of up to 49 times on 64 cores.</a:t>
            </a:r>
          </a:p>
          <a:p>
            <a:r>
              <a:rPr lang="en-US" baseline="0" dirty="0"/>
              <a:t>[click] T4 introduces and automates novel code transformations.</a:t>
            </a:r>
          </a:p>
          <a:p>
            <a:r>
              <a:rPr lang="en-US" baseline="0" dirty="0"/>
              <a:t>T4 generates </a:t>
            </a:r>
            <a:r>
              <a:rPr lang="en-US" baseline="0" dirty="0" err="1"/>
              <a:t>spawners</a:t>
            </a:r>
            <a:r>
              <a:rPr lang="en-US" baseline="0" dirty="0"/>
              <a:t> that are decoupled from leaf tasks that perform the work of the application, enabling cheap aborts of tiny leaf tasks.</a:t>
            </a:r>
          </a:p>
          <a:p>
            <a:r>
              <a:rPr lang="en-US" baseline="0" dirty="0"/>
              <a:t>T4’s progressive expansion generates balanced trees of </a:t>
            </a:r>
            <a:r>
              <a:rPr lang="en-US" baseline="0" dirty="0" err="1"/>
              <a:t>spawners</a:t>
            </a:r>
            <a:r>
              <a:rPr lang="en-US" baseline="0" dirty="0"/>
              <a:t> to uncover asymptotically more parallelism than prior work for unknown-</a:t>
            </a:r>
            <a:r>
              <a:rPr lang="en-US" baseline="0" dirty="0" err="1"/>
              <a:t>tripcount</a:t>
            </a:r>
            <a:r>
              <a:rPr lang="en-US" baseline="0" dirty="0"/>
              <a:t> loops.</a:t>
            </a:r>
          </a:p>
          <a:p>
            <a:r>
              <a:rPr lang="en-US" dirty="0"/>
              <a:t>T4 also reduces</a:t>
            </a:r>
            <a:r>
              <a:rPr lang="en-US" baseline="0" dirty="0"/>
              <a:t> false sharing using multiple transformations, including eliminating the call stack and coarsening loop tasks, and optimizes task spawns for high efficiency.</a:t>
            </a:r>
          </a:p>
        </p:txBody>
      </p:sp>
      <p:sp>
        <p:nvSpPr>
          <p:cNvPr id="4" name="Slide Number Placeholder 3"/>
          <p:cNvSpPr>
            <a:spLocks noGrp="1"/>
          </p:cNvSpPr>
          <p:nvPr>
            <p:ph type="sldNum" sz="quarter" idx="10"/>
          </p:nvPr>
        </p:nvSpPr>
        <p:spPr/>
        <p:txBody>
          <a:bodyPr/>
          <a:lstStyle/>
          <a:p>
            <a:fld id="{743DED96-BC7D-054D-932B-8EDBDD6F739B}" type="slidenum">
              <a:rPr lang="en-US" smtClean="0"/>
              <a:t>26</a:t>
            </a:fld>
            <a:endParaRPr lang="en-US"/>
          </a:p>
        </p:txBody>
      </p:sp>
    </p:spTree>
    <p:extLst>
      <p:ext uri="{BB962C8B-B14F-4D97-AF65-F5344CB8AC3E}">
        <p14:creationId xmlns:p14="http://schemas.microsoft.com/office/powerpoint/2010/main" val="3833779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learning more, please come to the live online Q&amp;A session on Monday, June 1,</a:t>
            </a:r>
          </a:p>
          <a:p>
            <a:r>
              <a:rPr lang="en-US" dirty="0"/>
              <a:t>Or</a:t>
            </a:r>
            <a:r>
              <a:rPr lang="en-US" baseline="0" dirty="0"/>
              <a:t> visit our website at swarm.csail.mit.edu, where the code for T4 is publicly available for you to experiment with and build on.</a:t>
            </a:r>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27</a:t>
            </a:fld>
            <a:endParaRPr lang="en-US"/>
          </a:p>
        </p:txBody>
      </p:sp>
    </p:spTree>
    <p:extLst>
      <p:ext uri="{BB962C8B-B14F-4D97-AF65-F5344CB8AC3E}">
        <p14:creationId xmlns:p14="http://schemas.microsoft.com/office/powerpoint/2010/main" val="1543942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Swarm hardware</a:t>
            </a:r>
            <a:r>
              <a:rPr lang="en-US" baseline="0" dirty="0"/>
              <a:t> exposes a task-based execution model.</a:t>
            </a:r>
          </a:p>
          <a:p>
            <a:r>
              <a:rPr lang="en-US" baseline="0" dirty="0"/>
              <a:t>To run on Swarm, programs must be broken into tasks,</a:t>
            </a:r>
          </a:p>
          <a:p>
            <a:r>
              <a:rPr lang="en-US" baseline="0" dirty="0"/>
              <a:t>And each task must be tagged with a timestamp when it is spawned.</a:t>
            </a:r>
          </a:p>
          <a:p>
            <a:r>
              <a:rPr lang="en-US" baseline="0" dirty="0"/>
              <a:t>Tasks can spawn children tasks with timestamp &gt;= their own.</a:t>
            </a:r>
          </a:p>
          <a:p>
            <a:r>
              <a:rPr lang="en-US" baseline="0" dirty="0"/>
              <a:t>Hardware guarantees that tasks appear to execute sequentially, in timestamp order.</a:t>
            </a:r>
          </a:p>
          <a:p>
            <a:r>
              <a:rPr lang="en-US" baseline="0" dirty="0"/>
              <a:t>To exploit parallelism, Swarm executes many tasks speculatively and out of order on many cores.</a:t>
            </a:r>
          </a:p>
          <a:p>
            <a:r>
              <a:rPr lang="en-US" baseline="0" dirty="0"/>
              <a:t>Swarm requires modest changes to a standard shared-memory multicore chip.</a:t>
            </a:r>
          </a:p>
          <a:p>
            <a:r>
              <a:rPr lang="en-US" baseline="0" dirty="0"/>
              <a:t>We add task queuing units, distributed throughout the chip, so that each core can spawn more tasks</a:t>
            </a:r>
          </a:p>
          <a:p>
            <a:r>
              <a:rPr lang="en-US" baseline="0" dirty="0"/>
              <a:t>by communicating cheaply with its nearest task queuing unit.</a:t>
            </a:r>
          </a:p>
          <a:p>
            <a:r>
              <a:rPr lang="en-US" baseline="0" dirty="0"/>
              <a:t>(These task units autonomously distribute tasks across the system,</a:t>
            </a:r>
          </a:p>
          <a:p>
            <a:r>
              <a:rPr lang="en-US" baseline="0" dirty="0"/>
              <a:t>and can queue hundreds of tasks as short as tens of instructions each.)</a:t>
            </a:r>
          </a:p>
          <a:p>
            <a:endParaRPr lang="en-US" baseline="0" dirty="0"/>
          </a:p>
        </p:txBody>
      </p:sp>
      <p:sp>
        <p:nvSpPr>
          <p:cNvPr id="4" name="Slide Number Placeholder 3"/>
          <p:cNvSpPr>
            <a:spLocks noGrp="1"/>
          </p:cNvSpPr>
          <p:nvPr>
            <p:ph type="sldNum" sz="quarter" idx="10"/>
          </p:nvPr>
        </p:nvSpPr>
        <p:spPr/>
        <p:txBody>
          <a:bodyPr/>
          <a:lstStyle/>
          <a:p>
            <a:fld id="{743DED96-BC7D-054D-932B-8EDBDD6F739B}" type="slidenum">
              <a:rPr lang="en-US" smtClean="0"/>
              <a:t>33</a:t>
            </a:fld>
            <a:endParaRPr lang="en-US"/>
          </a:p>
        </p:txBody>
      </p:sp>
    </p:spTree>
    <p:extLst>
      <p:ext uri="{BB962C8B-B14F-4D97-AF65-F5344CB8AC3E}">
        <p14:creationId xmlns:p14="http://schemas.microsoft.com/office/powerpoint/2010/main" val="2309677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these two benchmarks,</a:t>
            </a:r>
            <a:r>
              <a:rPr lang="en-US" baseline="0" dirty="0"/>
              <a:t> we can continue to run the same code on systems with more cores, and achieve </a:t>
            </a:r>
            <a:r>
              <a:rPr lang="en-US" baseline="0" dirty="0" err="1"/>
              <a:t>rougly</a:t>
            </a:r>
            <a:r>
              <a:rPr lang="en-US" baseline="0" dirty="0"/>
              <a:t> linear speedup all the way to 100 cores. This demonstrates how T4’s balanced </a:t>
            </a:r>
            <a:r>
              <a:rPr lang="en-US" baseline="0" dirty="0" err="1"/>
              <a:t>spawner</a:t>
            </a:r>
            <a:r>
              <a:rPr lang="en-US" baseline="0" dirty="0"/>
              <a:t> trees enable distributing work efficiently, in contrast to prior speculative systems that could only scale to 4 or 8 cores.</a:t>
            </a:r>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34</a:t>
            </a:fld>
            <a:endParaRPr lang="en-US"/>
          </a:p>
        </p:txBody>
      </p:sp>
    </p:spTree>
    <p:extLst>
      <p:ext uri="{BB962C8B-B14F-4D97-AF65-F5344CB8AC3E}">
        <p14:creationId xmlns:p14="http://schemas.microsoft.com/office/powerpoint/2010/main" val="3483983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T4, an</a:t>
            </a:r>
            <a:r>
              <a:rPr lang="en-US" baseline="0" dirty="0"/>
              <a:t> </a:t>
            </a:r>
            <a:r>
              <a:rPr lang="en-US" dirty="0"/>
              <a:t>open-source compiler that exploits recently proposed hardware</a:t>
            </a:r>
            <a:r>
              <a:rPr lang="en-US" baseline="0" dirty="0"/>
              <a:t> features to achieve effective speculative parallelization.</a:t>
            </a:r>
          </a:p>
          <a:p>
            <a:r>
              <a:rPr lang="en-US" baseline="0" dirty="0"/>
              <a:t>T4 breaks sequential code into trees of tiny timestamped tasks.</a:t>
            </a:r>
          </a:p>
          <a:p>
            <a:r>
              <a:rPr lang="en-US" baseline="0" dirty="0"/>
              <a:t>[click] T4 assigns each task a timestamp to encode sequential program order. Hardware enforces the timestamp order while allowing tasks to be spawned and run out of order.</a:t>
            </a:r>
          </a:p>
          <a:p>
            <a:r>
              <a:rPr lang="en-US" baseline="0" dirty="0"/>
              <a:t>[click] Each task may spawn multiple children out of order, forming a tree of tasks whose branches unfold in parallel for high-throughput task spawn.</a:t>
            </a:r>
          </a:p>
          <a:p>
            <a:r>
              <a:rPr lang="en-US" baseline="0" dirty="0"/>
              <a:t>[click] T4 introduces novel compiler optimizations to make these parallel task spawns highly efficient.</a:t>
            </a:r>
          </a:p>
          <a:p>
            <a:r>
              <a:rPr lang="en-US" baseline="0" dirty="0"/>
              <a:t>[click] As a result of these efficient parallel spawns, we can parallelize tasks as tiny as tens of instructions. This fine-grain parallelization creates new opportunities. For example, having tasks that touch as little as one memory location creates opportunities for T4 to schedule these tiny tasks to exploit locality.</a:t>
            </a:r>
          </a:p>
          <a:p>
            <a:endParaRPr lang="en-US" baseline="0" dirty="0"/>
          </a:p>
          <a:p>
            <a:r>
              <a:rPr lang="en-US" baseline="0" dirty="0"/>
              <a:t>[click] We evaluate T4 by parallelizing C and C++ benchmarks from SPEC CPU2006.</a:t>
            </a:r>
          </a:p>
          <a:p>
            <a:r>
              <a:rPr lang="en-US" baseline="0" dirty="0"/>
              <a:t>By spawning many tiny tasks, T4 imposes modest overheads to scale these real-world programs to tens of cores,</a:t>
            </a:r>
          </a:p>
          <a:p>
            <a:r>
              <a:rPr lang="en-US" baseline="0" dirty="0"/>
              <a:t>Achieving up to 49 times better performance than serial code on 64 cores.</a:t>
            </a:r>
          </a:p>
          <a:p>
            <a:endParaRPr lang="en-US" baseline="0" dirty="0"/>
          </a:p>
        </p:txBody>
      </p:sp>
      <p:sp>
        <p:nvSpPr>
          <p:cNvPr id="4" name="Slide Number Placeholder 3"/>
          <p:cNvSpPr>
            <a:spLocks noGrp="1"/>
          </p:cNvSpPr>
          <p:nvPr>
            <p:ph type="sldNum" sz="quarter" idx="10"/>
          </p:nvPr>
        </p:nvSpPr>
        <p:spPr/>
        <p:txBody>
          <a:bodyPr/>
          <a:lstStyle/>
          <a:p>
            <a:fld id="{743DED96-BC7D-054D-932B-8EDBDD6F739B}" type="slidenum">
              <a:rPr lang="en-US" smtClean="0"/>
              <a:t>3</a:t>
            </a:fld>
            <a:endParaRPr lang="en-US"/>
          </a:p>
        </p:txBody>
      </p:sp>
    </p:spTree>
    <p:extLst>
      <p:ext uri="{BB962C8B-B14F-4D97-AF65-F5344CB8AC3E}">
        <p14:creationId xmlns:p14="http://schemas.microsoft.com/office/powerpoint/2010/main" val="1428914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Prior systems cannot parallelize loops where each iteration must run to completion to determine whether to run the next iteration.</a:t>
            </a:r>
          </a:p>
          <a:p>
            <a:endParaRPr lang="en-US" dirty="0"/>
          </a:p>
        </p:txBody>
      </p:sp>
      <p:sp>
        <p:nvSpPr>
          <p:cNvPr id="4" name="Slide Number Placeholder 3"/>
          <p:cNvSpPr>
            <a:spLocks noGrp="1"/>
          </p:cNvSpPr>
          <p:nvPr>
            <p:ph type="sldNum" sz="quarter" idx="5"/>
          </p:nvPr>
        </p:nvSpPr>
        <p:spPr/>
        <p:txBody>
          <a:bodyPr/>
          <a:lstStyle/>
          <a:p>
            <a:fld id="{743DED96-BC7D-054D-932B-8EDBDD6F739B}" type="slidenum">
              <a:rPr lang="en-US" smtClean="0"/>
              <a:t>36</a:t>
            </a:fld>
            <a:endParaRPr lang="en-US"/>
          </a:p>
        </p:txBody>
      </p:sp>
    </p:spTree>
    <p:extLst>
      <p:ext uri="{BB962C8B-B14F-4D97-AF65-F5344CB8AC3E}">
        <p14:creationId xmlns:p14="http://schemas.microsoft.com/office/powerpoint/2010/main" val="1943830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do all this</a:t>
            </a:r>
            <a:r>
              <a:rPr lang="en-US" baseline="0" dirty="0"/>
              <a:t>, T4 must first preserve the program’s sequential semantics.</a:t>
            </a:r>
          </a:p>
          <a:p>
            <a:r>
              <a:rPr lang="en-US" baseline="0" dirty="0"/>
              <a:t>We do this with a general algorithm that can generate timestamps that record program order given the control-flow graph of any function.</a:t>
            </a:r>
          </a:p>
          <a:p>
            <a:r>
              <a:rPr lang="en-US" baseline="0" dirty="0"/>
              <a:t>First, consider the control flow graph of the function foo, and suppose we want to break it into three tasks: the load, the conditional call to another function bar, and a store.</a:t>
            </a:r>
          </a:p>
          <a:p>
            <a:r>
              <a:rPr lang="en-US" baseline="0" dirty="0"/>
              <a:t>A simple topological sort of this acyclic control flow graph can be used to generate unique timestamps 1, 2, and 3, that will </a:t>
            </a:r>
          </a:p>
          <a:p>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37</a:t>
            </a:fld>
            <a:endParaRPr lang="en-US"/>
          </a:p>
        </p:txBody>
      </p:sp>
    </p:spTree>
    <p:extLst>
      <p:ext uri="{BB962C8B-B14F-4D97-AF65-F5344CB8AC3E}">
        <p14:creationId xmlns:p14="http://schemas.microsoft.com/office/powerpoint/2010/main" val="3426259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I tell you more about T4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 </a:t>
            </a:r>
            <a:r>
              <a:rPr lang="en-US" dirty="0"/>
              <a:t>Let</a:t>
            </a:r>
            <a:r>
              <a:rPr lang="en-US" baseline="0" dirty="0"/>
              <a:t> me quickly give some background on prior work in speculative parallelization</a:t>
            </a:r>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4</a:t>
            </a:fld>
            <a:endParaRPr lang="en-US"/>
          </a:p>
        </p:txBody>
      </p:sp>
    </p:spTree>
    <p:extLst>
      <p:ext uri="{BB962C8B-B14F-4D97-AF65-F5344CB8AC3E}">
        <p14:creationId xmlns:p14="http://schemas.microsoft.com/office/powerpoint/2010/main" val="1206259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seen a quarter of</a:t>
            </a:r>
            <a:r>
              <a:rPr lang="en-US" baseline="0" dirty="0"/>
              <a:t> a century of work on speculative parallelization, which has often been called thread-level speculation, or TLS for short.</a:t>
            </a:r>
          </a:p>
          <a:p>
            <a:r>
              <a:rPr lang="en-US" baseline="0" dirty="0"/>
              <a:t>[click] The many groups who have worked on TLS have explored diverse architectures and implementations, but they all revolve around dividing the execution of a program into units of work that we will call tasks. These may be the iterations of a loop or calls to functions.</a:t>
            </a:r>
          </a:p>
          <a:p>
            <a:r>
              <a:rPr lang="en-US" baseline="0" dirty="0"/>
              <a:t>[click] A TLS system executes some of these tasks speculatively and in parallel, without knowing in advance if it is safe to do so.</a:t>
            </a:r>
          </a:p>
          <a:p>
            <a:r>
              <a:rPr lang="en-US" baseline="0" dirty="0"/>
              <a:t>[click] The system must therefore use some mechanism to detect dependences it has violated and then recover from them with some performance penalty.</a:t>
            </a:r>
          </a:p>
          <a:p>
            <a:r>
              <a:rPr lang="en-US" baseline="0" dirty="0"/>
              <a:t>[click] Unfortunately, as we will see, prior work in TLS performed best on a narrow class of applications where dependences are rare, and could not scale beyond a few cores given real-world programs with more frequent dependences. This is due to the expensive aborts they performed to recover from misspeculation, and serializing bottlenecks in their task spawn or commit mechanisms. Now, let me explain this using a simple example.</a:t>
            </a:r>
          </a:p>
          <a:p>
            <a:endParaRPr lang="en-US" baseline="0" dirty="0"/>
          </a:p>
          <a:p>
            <a:r>
              <a:rPr lang="en-US" baseline="0" dirty="0"/>
              <a:t>Daniel didn’t like calling </a:t>
            </a:r>
            <a:r>
              <a:rPr lang="en-US" baseline="0" dirty="0" err="1"/>
              <a:t>Josep’s</a:t>
            </a:r>
            <a:r>
              <a:rPr lang="en-US" baseline="0" dirty="0"/>
              <a:t> group “I-ACOMA”. But that group has had a series of PhD students working on TLS and most of their projects didn’t have names </a:t>
            </a:r>
            <a:r>
              <a:rPr lang="en-US" baseline="0" dirty="0">
                <a:sym typeface="Wingdings" panose="05000000000000000000" pitchFamily="2" charset="2"/>
              </a:rPr>
              <a:t></a:t>
            </a:r>
            <a:r>
              <a:rPr lang="en-US" baseline="0" dirty="0"/>
              <a:t>:</a:t>
            </a:r>
            <a:br>
              <a:rPr lang="en-US" baseline="0" dirty="0"/>
            </a:br>
            <a:r>
              <a:rPr lang="en-US" sz="1200" b="0" i="0" kern="1200" dirty="0" err="1">
                <a:solidFill>
                  <a:schemeClr val="tx1"/>
                </a:solidFill>
                <a:effectLst/>
                <a:latin typeface="+mn-lt"/>
                <a:ea typeface="+mn-ea"/>
                <a:cs typeface="+mn-cs"/>
              </a:rPr>
              <a:t>Venkata</a:t>
            </a:r>
            <a:r>
              <a:rPr lang="en-US" sz="1200" b="0" i="0" kern="1200" dirty="0">
                <a:solidFill>
                  <a:schemeClr val="tx1"/>
                </a:solidFill>
                <a:effectLst/>
                <a:latin typeface="+mn-lt"/>
                <a:ea typeface="+mn-ea"/>
                <a:cs typeface="+mn-cs"/>
              </a:rPr>
              <a:t> Krishnan (’98) who did classic early TLS-on-SMT and TLS-on-CMP work</a:t>
            </a:r>
          </a:p>
          <a:p>
            <a:r>
              <a:rPr lang="en-US" sz="1200" b="0" i="0" kern="1200" dirty="0">
                <a:solidFill>
                  <a:schemeClr val="tx1"/>
                </a:solidFill>
                <a:effectLst/>
                <a:latin typeface="+mn-lt"/>
                <a:ea typeface="+mn-ea"/>
                <a:cs typeface="+mn-cs"/>
              </a:rPr>
              <a:t>Ye Zhang (’99) who targeted larger-scale distributed-shared-memory</a:t>
            </a:r>
            <a:r>
              <a:rPr lang="en-US" sz="1200" b="0" i="0" kern="1200" baseline="0" dirty="0">
                <a:solidFill>
                  <a:schemeClr val="tx1"/>
                </a:solidFill>
                <a:effectLst/>
                <a:latin typeface="+mn-lt"/>
                <a:ea typeface="+mn-ea"/>
                <a:cs typeface="+mn-cs"/>
              </a:rPr>
              <a:t> instead of CMP</a:t>
            </a:r>
            <a:r>
              <a:rPr lang="en-US" baseline="0" dirty="0"/>
              <a:t> </a:t>
            </a:r>
          </a:p>
          <a:p>
            <a:r>
              <a:rPr lang="en-US" dirty="0" err="1"/>
              <a:t>Călin</a:t>
            </a:r>
            <a:r>
              <a:rPr lang="en-US" dirty="0"/>
              <a:t> </a:t>
            </a:r>
            <a:r>
              <a:rPr lang="en-US" dirty="0" err="1"/>
              <a:t>Cașcaval</a:t>
            </a:r>
            <a:r>
              <a:rPr lang="en-US" dirty="0"/>
              <a:t> (‘00) wasn’t in the group but</a:t>
            </a:r>
            <a:r>
              <a:rPr lang="en-US" baseline="0" dirty="0"/>
              <a:t> collaborated on some things for many years starting in the 90’s and up through Bulk extensions.</a:t>
            </a:r>
          </a:p>
          <a:p>
            <a:r>
              <a:rPr lang="en-US" sz="1200" b="0" i="0" kern="1200" dirty="0">
                <a:solidFill>
                  <a:schemeClr val="tx1"/>
                </a:solidFill>
                <a:effectLst/>
                <a:latin typeface="+mn-lt"/>
                <a:ea typeface="+mn-ea"/>
                <a:cs typeface="+mn-cs"/>
              </a:rPr>
              <a:t>Marcelo </a:t>
            </a:r>
            <a:r>
              <a:rPr lang="en-US" sz="1200" b="0" i="0" kern="1200" dirty="0" err="1">
                <a:solidFill>
                  <a:schemeClr val="tx1"/>
                </a:solidFill>
                <a:effectLst/>
                <a:latin typeface="+mn-lt"/>
                <a:ea typeface="+mn-ea"/>
                <a:cs typeface="+mn-cs"/>
              </a:rPr>
              <a:t>Cintra</a:t>
            </a:r>
            <a:r>
              <a:rPr lang="en-US" sz="1200" b="0" i="0" kern="1200" dirty="0">
                <a:solidFill>
                  <a:schemeClr val="tx1"/>
                </a:solidFill>
                <a:effectLst/>
                <a:latin typeface="+mn-lt"/>
                <a:ea typeface="+mn-ea"/>
                <a:cs typeface="+mn-cs"/>
              </a:rPr>
              <a:t> (’01) who looked</a:t>
            </a:r>
            <a:r>
              <a:rPr lang="en-US" sz="1200" b="0" i="0" kern="1200" baseline="0" dirty="0">
                <a:solidFill>
                  <a:schemeClr val="tx1"/>
                </a:solidFill>
                <a:effectLst/>
                <a:latin typeface="+mn-lt"/>
                <a:ea typeface="+mn-ea"/>
                <a:cs typeface="+mn-cs"/>
              </a:rPr>
              <a:t> at scaling TLS to a hierarchical multiprocessor system consisting of multiple CMPs (this is still with lazy versioning). After graduating, he worked on predicting aborts and stalling to avoid those aborts.</a:t>
            </a:r>
          </a:p>
          <a:p>
            <a:r>
              <a:rPr lang="en-US" sz="1200" b="0" i="0" kern="1200" baseline="0" dirty="0">
                <a:solidFill>
                  <a:schemeClr val="tx1"/>
                </a:solidFill>
                <a:effectLst/>
                <a:latin typeface="+mn-lt"/>
                <a:ea typeface="+mn-ea"/>
                <a:cs typeface="+mn-cs"/>
              </a:rPr>
              <a:t>Jose Martinez (‘02) who worked on speculative synchronization </a:t>
            </a:r>
            <a:r>
              <a:rPr lang="en-US" sz="1200" b="0" i="0" kern="1200" baseline="0" dirty="0" err="1">
                <a:solidFill>
                  <a:schemeClr val="tx1"/>
                </a:solidFill>
                <a:effectLst/>
                <a:latin typeface="+mn-lt"/>
                <a:ea typeface="+mn-ea"/>
                <a:cs typeface="+mn-cs"/>
              </a:rPr>
              <a:t>primatives</a:t>
            </a:r>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Milos </a:t>
            </a:r>
            <a:r>
              <a:rPr lang="en-US" sz="1200" b="0" i="0" kern="1200" dirty="0" err="1">
                <a:solidFill>
                  <a:schemeClr val="tx1"/>
                </a:solidFill>
                <a:effectLst/>
                <a:latin typeface="+mn-lt"/>
                <a:ea typeface="+mn-ea"/>
                <a:cs typeface="+mn-cs"/>
              </a:rPr>
              <a:t>Prvulovic</a:t>
            </a:r>
            <a:r>
              <a:rPr lang="en-US" sz="1200" b="0" i="0" kern="1200" dirty="0">
                <a:solidFill>
                  <a:schemeClr val="tx1"/>
                </a:solidFill>
                <a:effectLst/>
                <a:latin typeface="+mn-lt"/>
                <a:ea typeface="+mn-ea"/>
                <a:cs typeface="+mn-cs"/>
              </a:rPr>
              <a:t> (‘03) collaborated</a:t>
            </a:r>
            <a:r>
              <a:rPr lang="en-US" sz="1200" b="0" i="0" kern="1200" baseline="0" dirty="0">
                <a:solidFill>
                  <a:schemeClr val="tx1"/>
                </a:solidFill>
                <a:effectLst/>
                <a:latin typeface="+mn-lt"/>
                <a:ea typeface="+mn-ea"/>
                <a:cs typeface="+mn-cs"/>
              </a:rPr>
              <a:t> with visiting-scholar-cum-research-professor </a:t>
            </a:r>
            <a:r>
              <a:rPr lang="en-US" sz="1200" b="0" i="0" kern="1200" dirty="0">
                <a:solidFill>
                  <a:schemeClr val="tx1"/>
                </a:solidFill>
                <a:effectLst/>
                <a:latin typeface="+mn-lt"/>
                <a:ea typeface="+mn-ea"/>
                <a:cs typeface="+mn-cs"/>
              </a:rPr>
              <a:t>Maria Jesus </a:t>
            </a:r>
            <a:r>
              <a:rPr lang="en-US" sz="1200" b="0" i="0" kern="1200" dirty="0" err="1">
                <a:solidFill>
                  <a:schemeClr val="tx1"/>
                </a:solidFill>
                <a:effectLst/>
                <a:latin typeface="+mn-lt"/>
                <a:ea typeface="+mn-ea"/>
                <a:cs typeface="+mn-cs"/>
              </a:rPr>
              <a:t>Garzaran</a:t>
            </a:r>
            <a:r>
              <a:rPr lang="en-US" sz="1200" b="0" i="0" kern="1200" dirty="0">
                <a:solidFill>
                  <a:schemeClr val="tx1"/>
                </a:solidFill>
                <a:effectLst/>
                <a:latin typeface="+mn-lt"/>
                <a:ea typeface="+mn-ea"/>
                <a:cs typeface="+mn-cs"/>
              </a:rPr>
              <a:t> on</a:t>
            </a:r>
            <a:r>
              <a:rPr lang="en-US" sz="1200" b="0" i="0" kern="1200" baseline="0" dirty="0">
                <a:solidFill>
                  <a:schemeClr val="tx1"/>
                </a:solidFill>
                <a:effectLst/>
                <a:latin typeface="+mn-lt"/>
                <a:ea typeface="+mn-ea"/>
                <a:cs typeface="+mn-cs"/>
              </a:rPr>
              <a:t> reducing serializing bottlenecks and taxonomies of version management, eventually collaborated on extensions to Bulk</a:t>
            </a:r>
          </a:p>
          <a:p>
            <a:r>
              <a:rPr lang="en-US" sz="1200" b="0" i="0" kern="1200" baseline="0" dirty="0">
                <a:solidFill>
                  <a:schemeClr val="tx1"/>
                </a:solidFill>
                <a:effectLst/>
                <a:latin typeface="+mn-lt"/>
                <a:ea typeface="+mn-ea"/>
                <a:cs typeface="+mn-cs"/>
              </a:rPr>
              <a:t>POSH was a </a:t>
            </a:r>
            <a:r>
              <a:rPr lang="en-US" sz="1200" b="0" i="0" kern="1200" baseline="0" dirty="0" err="1">
                <a:solidFill>
                  <a:schemeClr val="tx1"/>
                </a:solidFill>
                <a:effectLst/>
                <a:latin typeface="+mn-lt"/>
                <a:ea typeface="+mn-ea"/>
                <a:cs typeface="+mn-cs"/>
              </a:rPr>
              <a:t>colloaboration</a:t>
            </a:r>
            <a:r>
              <a:rPr lang="en-US" sz="1200" b="0" i="0" kern="1200" baseline="0" dirty="0">
                <a:solidFill>
                  <a:schemeClr val="tx1"/>
                </a:solidFill>
                <a:effectLst/>
                <a:latin typeface="+mn-lt"/>
                <a:ea typeface="+mn-ea"/>
                <a:cs typeface="+mn-cs"/>
              </a:rPr>
              <a:t> of the following five students led by a postdoc (</a:t>
            </a:r>
            <a:r>
              <a:rPr lang="en-US" sz="1200" b="0" i="0" kern="1200" dirty="0">
                <a:solidFill>
                  <a:schemeClr val="tx1"/>
                </a:solidFill>
                <a:effectLst/>
                <a:latin typeface="+mn-lt"/>
                <a:ea typeface="+mn-ea"/>
                <a:cs typeface="+mn-cs"/>
              </a:rPr>
              <a:t>Wei Liu)</a:t>
            </a:r>
            <a:r>
              <a:rPr lang="en-US" sz="1200" b="0" i="0" kern="1200" baseline="0" dirty="0">
                <a:solidFill>
                  <a:schemeClr val="tx1"/>
                </a:solidFill>
                <a:effectLst/>
                <a:latin typeface="+mn-lt"/>
                <a:ea typeface="+mn-ea"/>
                <a:cs typeface="+mn-cs"/>
              </a:rPr>
              <a:t>:</a:t>
            </a:r>
          </a:p>
          <a:p>
            <a:r>
              <a:rPr lang="en-US" sz="1200" b="0" i="0" kern="1200" baseline="0" dirty="0" err="1">
                <a:solidFill>
                  <a:schemeClr val="tx1"/>
                </a:solidFill>
                <a:effectLst/>
                <a:latin typeface="+mn-lt"/>
                <a:ea typeface="+mn-ea"/>
                <a:cs typeface="+mn-cs"/>
              </a:rPr>
              <a:t>Renau</a:t>
            </a:r>
            <a:r>
              <a:rPr lang="en-US" sz="1200" b="0" i="0" kern="1200" baseline="0" dirty="0">
                <a:solidFill>
                  <a:schemeClr val="tx1"/>
                </a:solidFill>
                <a:effectLst/>
                <a:latin typeface="+mn-lt"/>
                <a:ea typeface="+mn-ea"/>
                <a:cs typeface="+mn-cs"/>
              </a:rPr>
              <a:t> (’04) </a:t>
            </a:r>
            <a:r>
              <a:rPr lang="en-US" sz="1200" b="0" i="0" kern="1200" baseline="0" dirty="0" err="1">
                <a:solidFill>
                  <a:schemeClr val="tx1"/>
                </a:solidFill>
                <a:effectLst/>
                <a:latin typeface="+mn-lt"/>
                <a:ea typeface="+mn-ea"/>
                <a:cs typeface="+mn-cs"/>
              </a:rPr>
              <a:t>OoO</a:t>
            </a:r>
            <a:r>
              <a:rPr lang="en-US" sz="1200" b="0" i="0" kern="1200" baseline="0" dirty="0">
                <a:solidFill>
                  <a:schemeClr val="tx1"/>
                </a:solidFill>
                <a:effectLst/>
                <a:latin typeface="+mn-lt"/>
                <a:ea typeface="+mn-ea"/>
                <a:cs typeface="+mn-cs"/>
              </a:rPr>
              <a:t> Spawn and energy efficiency optimizations</a:t>
            </a:r>
          </a:p>
          <a:p>
            <a:r>
              <a:rPr lang="en-US" sz="1200" b="0" i="0" kern="1200" baseline="0" dirty="0">
                <a:solidFill>
                  <a:schemeClr val="tx1"/>
                </a:solidFill>
                <a:effectLst/>
                <a:latin typeface="+mn-lt"/>
                <a:ea typeface="+mn-ea"/>
                <a:cs typeface="+mn-cs"/>
              </a:rPr>
              <a:t>Karin Strauss (’07) also collaborated on a lot of this work</a:t>
            </a:r>
          </a:p>
          <a:p>
            <a:r>
              <a:rPr lang="en-US" sz="1200" b="0" i="0" kern="1200" baseline="0" dirty="0">
                <a:solidFill>
                  <a:schemeClr val="tx1"/>
                </a:solidFill>
                <a:effectLst/>
                <a:latin typeface="+mn-lt"/>
                <a:ea typeface="+mn-ea"/>
                <a:cs typeface="+mn-cs"/>
              </a:rPr>
              <a:t>James Tuck (‘07) collaborated with a lot of the above</a:t>
            </a:r>
          </a:p>
          <a:p>
            <a:r>
              <a:rPr lang="en-US" sz="1200" b="0" i="0" kern="1200" baseline="0" dirty="0">
                <a:solidFill>
                  <a:schemeClr val="tx1"/>
                </a:solidFill>
                <a:effectLst/>
                <a:latin typeface="+mn-lt"/>
                <a:ea typeface="+mn-ea"/>
                <a:cs typeface="+mn-cs"/>
              </a:rPr>
              <a:t>Luis </a:t>
            </a:r>
            <a:r>
              <a:rPr lang="en-US" sz="1200" b="0" i="0" kern="1200" baseline="0" dirty="0" err="1">
                <a:solidFill>
                  <a:schemeClr val="tx1"/>
                </a:solidFill>
                <a:effectLst/>
                <a:latin typeface="+mn-lt"/>
                <a:ea typeface="+mn-ea"/>
                <a:cs typeface="+mn-cs"/>
              </a:rPr>
              <a:t>Ceze</a:t>
            </a:r>
            <a:r>
              <a:rPr lang="en-US" sz="1200" b="0" i="0" kern="1200" baseline="0" dirty="0">
                <a:solidFill>
                  <a:schemeClr val="tx1"/>
                </a:solidFill>
                <a:effectLst/>
                <a:latin typeface="+mn-lt"/>
                <a:ea typeface="+mn-ea"/>
                <a:cs typeface="+mn-cs"/>
              </a:rPr>
              <a:t> (‘07) Bulk, collaborated with a lot of the above</a:t>
            </a:r>
          </a:p>
          <a:p>
            <a:r>
              <a:rPr lang="en-US" sz="1200" b="0" i="0" kern="1200" dirty="0">
                <a:solidFill>
                  <a:schemeClr val="tx1"/>
                </a:solidFill>
                <a:effectLst/>
                <a:latin typeface="+mn-lt"/>
                <a:ea typeface="+mn-ea"/>
                <a:cs typeface="+mn-cs"/>
              </a:rPr>
              <a:t>Daniel </a:t>
            </a:r>
            <a:r>
              <a:rPr lang="en-US" sz="1200" b="0" i="0" kern="1200" dirty="0" err="1">
                <a:solidFill>
                  <a:schemeClr val="tx1"/>
                </a:solidFill>
                <a:effectLst/>
                <a:latin typeface="+mn-lt"/>
                <a:ea typeface="+mn-ea"/>
                <a:cs typeface="+mn-cs"/>
              </a:rPr>
              <a:t>Wonsun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Ahn</a:t>
            </a:r>
            <a:r>
              <a:rPr lang="en-US" sz="1200" b="0" i="0" kern="1200" dirty="0">
                <a:solidFill>
                  <a:schemeClr val="tx1"/>
                </a:solidFill>
                <a:effectLst/>
                <a:latin typeface="+mn-lt"/>
                <a:ea typeface="+mn-ea"/>
                <a:cs typeface="+mn-cs"/>
              </a:rPr>
              <a:t> (’12) and </a:t>
            </a:r>
            <a:r>
              <a:rPr lang="en-US" sz="1200" b="0" i="0" kern="1200" dirty="0" err="1">
                <a:solidFill>
                  <a:schemeClr val="tx1"/>
                </a:solidFill>
                <a:effectLst/>
                <a:latin typeface="+mn-lt"/>
                <a:ea typeface="+mn-ea"/>
                <a:cs typeface="+mn-cs"/>
              </a:rPr>
              <a:t>Xuehai</a:t>
            </a:r>
            <a:r>
              <a:rPr lang="en-US" sz="1200" b="0" i="0" kern="1200" dirty="0">
                <a:solidFill>
                  <a:schemeClr val="tx1"/>
                </a:solidFill>
                <a:effectLst/>
                <a:latin typeface="+mn-lt"/>
                <a:ea typeface="+mn-ea"/>
                <a:cs typeface="+mn-cs"/>
              </a:rPr>
              <a:t> Qian (‘13) developed Bulk into</a:t>
            </a:r>
            <a:r>
              <a:rPr lang="en-US" sz="1200" b="0" i="0" kern="1200" baseline="0" dirty="0">
                <a:solidFill>
                  <a:schemeClr val="tx1"/>
                </a:solidFill>
                <a:effectLst/>
                <a:latin typeface="+mn-lt"/>
                <a:ea typeface="+mn-ea"/>
                <a:cs typeface="+mn-cs"/>
              </a:rPr>
              <a:t> an implementation of sequential consistency for ordinary multithreaded code.</a:t>
            </a:r>
          </a:p>
          <a:p>
            <a:r>
              <a:rPr lang="en-US" sz="1200" b="0" i="0" kern="1200" baseline="0" dirty="0">
                <a:solidFill>
                  <a:schemeClr val="tx1"/>
                </a:solidFill>
                <a:effectLst/>
                <a:latin typeface="+mn-lt"/>
                <a:ea typeface="+mn-ea"/>
                <a:cs typeface="+mn-cs"/>
              </a:rPr>
              <a:t>Other members of group further developed Bulk to provide features like data-race detection and deterministic replay.</a:t>
            </a:r>
          </a:p>
          <a:p>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5</a:t>
            </a:fld>
            <a:endParaRPr lang="en-US"/>
          </a:p>
        </p:txBody>
      </p:sp>
    </p:spTree>
    <p:extLst>
      <p:ext uri="{BB962C8B-B14F-4D97-AF65-F5344CB8AC3E}">
        <p14:creationId xmlns:p14="http://schemas.microsoft.com/office/powerpoint/2010/main" val="3177856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look at how TLS could parallelize the code shown here, which computes a maximal independent set of a graph.</a:t>
            </a:r>
            <a:br>
              <a:rPr lang="en-US" baseline="0" dirty="0"/>
            </a:br>
            <a:r>
              <a:rPr lang="en-US" baseline="0" dirty="0"/>
              <a:t>[click] Each iteration of the outer loop of this graph algorithm, highlighted in blue, reads and possibly updates the state of a vertex.</a:t>
            </a:r>
          </a:p>
          <a:p>
            <a:r>
              <a:rPr lang="en-US" baseline="0" dirty="0"/>
              <a:t>[click] Notice that the nested inner loop may iterate through neighboring vertices and use indirect memory references to update states of these neighbors, highlighted here in orange.</a:t>
            </a:r>
          </a:p>
          <a:p>
            <a:r>
              <a:rPr lang="en-US" baseline="0" dirty="0"/>
              <a:t>[click] We shall consider parallelizing the iterations of the outer loop, so each outer loop iteration is a task.</a:t>
            </a:r>
          </a:p>
          <a:p>
            <a:r>
              <a:rPr lang="en-US" baseline="0" dirty="0"/>
              <a:t>Here, task A will run the first iteration of the loop, but first it spawns task B, which is responsible for running the second iteration of the loop, and so on.</a:t>
            </a:r>
          </a:p>
          <a:p>
            <a:r>
              <a:rPr lang="en-US" baseline="0" dirty="0"/>
              <a:t>Notice that no more than one task is being spawned at a time.</a:t>
            </a:r>
          </a:p>
          <a:p>
            <a:r>
              <a:rPr lang="en-US" baseline="0" dirty="0"/>
              <a:t>This serial chain of task spawns was is a common feature in prior TLS systems, where the order in which tasks were spawned was coupled to their order in the original sequential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Now, notice that some tasks manage to run in parallel, such as task C and D, but these tasks do not necessarily perform independent computations.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Hardware must track memory accesses to discover data dependences at runtime.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 For example, task D may read from a location that is later written by task C. This violates a dependence on data through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743DED96-BC7D-054D-932B-8EDBDD6F739B}" type="slidenum">
              <a:rPr lang="en-US" smtClean="0"/>
              <a:t>6</a:t>
            </a:fld>
            <a:endParaRPr lang="en-US"/>
          </a:p>
        </p:txBody>
      </p:sp>
    </p:spTree>
    <p:extLst>
      <p:ext uri="{BB962C8B-B14F-4D97-AF65-F5344CB8AC3E}">
        <p14:creationId xmlns:p14="http://schemas.microsoft.com/office/powerpoint/2010/main" val="202100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recover, task D must abort.</a:t>
            </a:r>
          </a:p>
          <a:p>
            <a:r>
              <a:rPr lang="en-US" baseline="0" dirty="0"/>
              <a:t>When aborting task D, we must undo all of its effects, including aborting other tasks that D spawned or passed data to, such as task E and F.</a:t>
            </a:r>
          </a:p>
          <a:p>
            <a:r>
              <a:rPr lang="en-US" baseline="0" dirty="0"/>
              <a:t>[click] In general, prior TLS architectures recover from misspeculation by conservatively aborting and re-executing all later tasks across the system,</a:t>
            </a:r>
          </a:p>
          <a:p>
            <a:r>
              <a:rPr lang="en-US" baseline="0" dirty="0"/>
              <a:t>Which may often bring a significant fraction of the system to a halt. In this example, after task D aborts, all tasks D, E, and F are re-executed as tasks D’ E’ and F’.</a:t>
            </a:r>
          </a:p>
          <a:p>
            <a:r>
              <a:rPr lang="en-US" baseline="0" dirty="0"/>
              <a:t>[click] A single abort results in unselectively aborting a large number of other tasks even if those tasks, such as tasks E and F, may have actually been performing independent work.</a:t>
            </a:r>
          </a:p>
        </p:txBody>
      </p:sp>
      <p:sp>
        <p:nvSpPr>
          <p:cNvPr id="4" name="Slide Number Placeholder 3"/>
          <p:cNvSpPr>
            <a:spLocks noGrp="1"/>
          </p:cNvSpPr>
          <p:nvPr>
            <p:ph type="sldNum" sz="quarter" idx="10"/>
          </p:nvPr>
        </p:nvSpPr>
        <p:spPr/>
        <p:txBody>
          <a:bodyPr/>
          <a:lstStyle/>
          <a:p>
            <a:fld id="{743DED96-BC7D-054D-932B-8EDBDD6F739B}" type="slidenum">
              <a:rPr lang="en-US" smtClean="0"/>
              <a:t>7</a:t>
            </a:fld>
            <a:endParaRPr lang="en-US"/>
          </a:p>
        </p:txBody>
      </p:sp>
    </p:spTree>
    <p:extLst>
      <p:ext uri="{BB962C8B-B14F-4D97-AF65-F5344CB8AC3E}">
        <p14:creationId xmlns:p14="http://schemas.microsoft.com/office/powerpoint/2010/main" val="38651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problem, we build on the hardware mechanisms recently proposed in the Swarm architecture.</a:t>
            </a:r>
          </a:p>
          <a:p>
            <a:r>
              <a:rPr lang="en-US" dirty="0"/>
              <a:t>[click] Swarm hardware</a:t>
            </a:r>
            <a:r>
              <a:rPr lang="en-US" baseline="0" dirty="0"/>
              <a:t> exposes a task-based execution model.</a:t>
            </a:r>
          </a:p>
          <a:p>
            <a:r>
              <a:rPr lang="en-US" baseline="0" dirty="0"/>
              <a:t>Swarm programs are broken into tasks,</a:t>
            </a:r>
          </a:p>
          <a:p>
            <a:r>
              <a:rPr lang="en-US" baseline="0" dirty="0"/>
              <a:t>And each task must be tagged with a timestamp when it is spawned.</a:t>
            </a:r>
          </a:p>
          <a:p>
            <a:r>
              <a:rPr lang="en-US" baseline="0" dirty="0"/>
              <a:t>Tasks can spawn children tasks with timestamp &gt;= their own.</a:t>
            </a:r>
          </a:p>
          <a:p>
            <a:r>
              <a:rPr lang="en-US" baseline="0" dirty="0"/>
              <a:t>Hardware guarantees that tasks appear to execute sequentially, in timestamp order.</a:t>
            </a:r>
          </a:p>
          <a:p>
            <a:endParaRPr lang="en-US" baseline="0" dirty="0"/>
          </a:p>
          <a:p>
            <a:r>
              <a:rPr lang="en-US" baseline="0" dirty="0"/>
              <a:t>[click] To exploit parallelism, Swarm executes many tasks speculatively and out of order on many cores.</a:t>
            </a:r>
          </a:p>
          <a:p>
            <a:r>
              <a:rPr lang="en-US" baseline="0" dirty="0"/>
              <a:t>It uses distributed mechanisms to detect order violations and recovers by selectively aborting single tasks and only the tasks that were dependent on other aborted tasks.</a:t>
            </a:r>
          </a:p>
          <a:p>
            <a:r>
              <a:rPr lang="en-US" baseline="0" dirty="0"/>
              <a:t>Swarm requires modest changes to a standard shared-memory multicore chip.</a:t>
            </a:r>
          </a:p>
          <a:p>
            <a:endParaRPr lang="en-US" baseline="0" dirty="0"/>
          </a:p>
          <a:p>
            <a:r>
              <a:rPr lang="en-US" baseline="0" dirty="0"/>
              <a:t>[click] Specifically, Swarm adds task queuing units, distributed throughout the chip, so that each core can spawn or execute tasks</a:t>
            </a:r>
          </a:p>
          <a:p>
            <a:r>
              <a:rPr lang="en-US" baseline="0" dirty="0"/>
              <a:t>by communicating cheaply with its nearest task unit.</a:t>
            </a:r>
          </a:p>
          <a:p>
            <a:r>
              <a:rPr lang="en-US" baseline="0" dirty="0"/>
              <a:t>These task units autonomously distribute tasks across the system,</a:t>
            </a:r>
          </a:p>
          <a:p>
            <a:r>
              <a:rPr lang="en-US" baseline="0" dirty="0"/>
              <a:t>and allow for hundreds of tiny speculative tasks to run in parallel.</a:t>
            </a:r>
          </a:p>
          <a:p>
            <a:endParaRPr lang="en-US" baseline="0" dirty="0"/>
          </a:p>
          <a:p>
            <a:r>
              <a:rPr lang="en-US" baseline="0" dirty="0"/>
              <a:t>Swarm has previously been used for manual parallelization of graph kernels,</a:t>
            </a:r>
          </a:p>
          <a:p>
            <a:r>
              <a:rPr lang="en-US" baseline="0" dirty="0"/>
              <a:t>but it in order to allow parallelization of entire programs,</a:t>
            </a:r>
          </a:p>
          <a:p>
            <a:r>
              <a:rPr lang="en-US" baseline="0" dirty="0"/>
              <a:t>It needs a compiler to automate the transformation of sequential code to run in parallel on Swarm.</a:t>
            </a:r>
          </a:p>
          <a:p>
            <a:endParaRPr lang="en-US" baseline="0" dirty="0"/>
          </a:p>
          <a:p>
            <a:r>
              <a:rPr lang="en-US" baseline="0" dirty="0"/>
              <a:t>Now note that when a task aborts, Swarm still aborts all the task’s children, so to exploit Swarm’s selective aborts we cannot construct long chains of tasks as done in prior TLS compilers.</a:t>
            </a:r>
          </a:p>
        </p:txBody>
      </p:sp>
      <p:sp>
        <p:nvSpPr>
          <p:cNvPr id="4" name="Slide Number Placeholder 3"/>
          <p:cNvSpPr>
            <a:spLocks noGrp="1"/>
          </p:cNvSpPr>
          <p:nvPr>
            <p:ph type="sldNum" sz="quarter" idx="10"/>
          </p:nvPr>
        </p:nvSpPr>
        <p:spPr/>
        <p:txBody>
          <a:bodyPr/>
          <a:lstStyle/>
          <a:p>
            <a:fld id="{743DED96-BC7D-054D-932B-8EDBDD6F739B}" type="slidenum">
              <a:rPr lang="en-US" smtClean="0"/>
              <a:t>8</a:t>
            </a:fld>
            <a:endParaRPr lang="en-US"/>
          </a:p>
        </p:txBody>
      </p:sp>
    </p:spTree>
    <p:extLst>
      <p:ext uri="{BB962C8B-B14F-4D97-AF65-F5344CB8AC3E}">
        <p14:creationId xmlns:p14="http://schemas.microsoft.com/office/powerpoint/2010/main" val="1466912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see how the</a:t>
            </a:r>
            <a:r>
              <a:rPr lang="en-US" baseline="0" dirty="0"/>
              <a:t> T4 compiler could leverage Swarm’s hardware features to improve on prior TLS work</a:t>
            </a:r>
            <a:endParaRPr lang="en-US" dirty="0"/>
          </a:p>
        </p:txBody>
      </p:sp>
      <p:sp>
        <p:nvSpPr>
          <p:cNvPr id="4" name="Slide Number Placeholder 3"/>
          <p:cNvSpPr>
            <a:spLocks noGrp="1"/>
          </p:cNvSpPr>
          <p:nvPr>
            <p:ph type="sldNum" sz="quarter" idx="10"/>
          </p:nvPr>
        </p:nvSpPr>
        <p:spPr/>
        <p:txBody>
          <a:bodyPr/>
          <a:lstStyle/>
          <a:p>
            <a:fld id="{743DED96-BC7D-054D-932B-8EDBDD6F739B}" type="slidenum">
              <a:rPr lang="en-US" smtClean="0"/>
              <a:t>9</a:t>
            </a:fld>
            <a:endParaRPr lang="en-US"/>
          </a:p>
        </p:txBody>
      </p:sp>
    </p:spTree>
    <p:extLst>
      <p:ext uri="{BB962C8B-B14F-4D97-AF65-F5344CB8AC3E}">
        <p14:creationId xmlns:p14="http://schemas.microsoft.com/office/powerpoint/2010/main" val="2757160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cxnSp>
        <p:nvCxnSpPr>
          <p:cNvPr id="9" name="Straight Connector 8"/>
          <p:cNvCxnSpPr>
            <a:cxnSpLocks/>
          </p:cNvCxnSpPr>
          <p:nvPr/>
        </p:nvCxnSpPr>
        <p:spPr>
          <a:xfrm>
            <a:off x="1097280" y="4343400"/>
            <a:ext cx="1006117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130C29A8-7E46-464D-BF22-188937A698EF}" type="datetime1">
              <a:rPr lang="en-CA" smtClean="0"/>
              <a:t>2020-06-01</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Footer Placeholder 3"/>
          <p:cNvSpPr>
            <a:spLocks noGrp="1"/>
          </p:cNvSpPr>
          <p:nvPr>
            <p:ph type="ftr" sz="quarter" idx="11"/>
          </p:nvPr>
        </p:nvSpPr>
        <p:spPr>
          <a:xfrm>
            <a:off x="611142" y="6446837"/>
            <a:ext cx="9663090" cy="365125"/>
          </a:xfrm>
        </p:spPr>
        <p:txBody>
          <a:bodyPr/>
          <a:lstStyle/>
          <a:p>
            <a:r>
              <a:rPr lang="en-US" dirty="0"/>
              <a:t>ISCA 2020		T4: Compiling Sequential Code for Effective Speculative Parallelization in Hardware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3E999DC5-0503-3043-A8BF-B2AFB6C70BB5}" type="datetime1">
              <a:rPr lang="en-CA" smtClean="0"/>
              <a:t>2020-06-01</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Footer Placeholder 3"/>
          <p:cNvSpPr>
            <a:spLocks noGrp="1"/>
          </p:cNvSpPr>
          <p:nvPr>
            <p:ph type="ftr" sz="quarter" idx="11"/>
          </p:nvPr>
        </p:nvSpPr>
        <p:spPr>
          <a:xfrm>
            <a:off x="611142" y="6446837"/>
            <a:ext cx="9663090" cy="365125"/>
          </a:xfrm>
        </p:spPr>
        <p:txBody>
          <a:bodyPr/>
          <a:lstStyle/>
          <a:p>
            <a:r>
              <a:rPr lang="en-US" dirty="0"/>
              <a:t>ISCA 2020		T4: Compiling Sequential Code for Effective Speculative Parallelization in Hardware</a:t>
            </a:r>
          </a:p>
        </p:txBody>
      </p:sp>
    </p:spTree>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Footer Placeholder 3"/>
          <p:cNvSpPr>
            <a:spLocks noGrp="1"/>
          </p:cNvSpPr>
          <p:nvPr>
            <p:ph type="ftr" sz="quarter" idx="11"/>
          </p:nvPr>
        </p:nvSpPr>
        <p:spPr>
          <a:xfrm>
            <a:off x="611142" y="6446837"/>
            <a:ext cx="9663090" cy="365125"/>
          </a:xfrm>
        </p:spPr>
        <p:txBody>
          <a:bodyPr/>
          <a:lstStyle/>
          <a:p>
            <a:r>
              <a:rPr lang="en-US" dirty="0"/>
              <a:t>ISCA 2020		T4: Compiling Sequential Code for Effective Speculative Parallelization in Hardware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FE444524-6C29-344E-BC26-9AA4155FFA86}" type="datetime1">
              <a:rPr lang="en-CA" smtClean="0"/>
              <a:t>2020-06-01</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11"/>
          </p:nvPr>
        </p:nvSpPr>
        <p:spPr>
          <a:xfrm>
            <a:off x="611142" y="6446837"/>
            <a:ext cx="9663090" cy="365125"/>
          </a:xfrm>
        </p:spPr>
        <p:txBody>
          <a:bodyPr/>
          <a:lstStyle/>
          <a:p>
            <a:r>
              <a:rPr lang="en-US" dirty="0"/>
              <a:t>ISCA 2020		T4: Compiling Sequential Code for Effective Speculative Parallelization in Hardware</a:t>
            </a:r>
          </a:p>
        </p:txBody>
      </p: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625034" y="263454"/>
            <a:ext cx="10972799"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25034" y="1845735"/>
            <a:ext cx="5347503"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42927" y="1845735"/>
            <a:ext cx="5254906"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C81DD500-890D-B246-828D-CA413FDC1D6E}" type="datetime1">
              <a:rPr lang="en-CA" smtClean="0"/>
              <a:t>2020-06-01</a:t>
            </a:fld>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Footer Placeholder 3"/>
          <p:cNvSpPr>
            <a:spLocks noGrp="1"/>
          </p:cNvSpPr>
          <p:nvPr>
            <p:ph type="ftr" sz="quarter" idx="11"/>
          </p:nvPr>
        </p:nvSpPr>
        <p:spPr>
          <a:xfrm>
            <a:off x="611142" y="6446837"/>
            <a:ext cx="9663090" cy="365125"/>
          </a:xfrm>
        </p:spPr>
        <p:txBody>
          <a:bodyPr/>
          <a:lstStyle/>
          <a:p>
            <a:r>
              <a:rPr lang="en-US" dirty="0"/>
              <a:t>ISCA 2020		T4: Compiling Sequential Code for Effective Speculative Parallelization in Hardware</a:t>
            </a:r>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625033" y="286603"/>
            <a:ext cx="10972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5033" y="1846051"/>
            <a:ext cx="5254906"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5033" y="2582334"/>
            <a:ext cx="5254906"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42927" y="1846051"/>
            <a:ext cx="5254906"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2927" y="2582333"/>
            <a:ext cx="5254906"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7BD38BA0-5817-1C49-929B-66823B9F0BBF}" type="datetime1">
              <a:rPr lang="en-CA" smtClean="0"/>
              <a:t>2020-06-01</a:t>
            </a:fld>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Footer Placeholder 3"/>
          <p:cNvSpPr>
            <a:spLocks noGrp="1"/>
          </p:cNvSpPr>
          <p:nvPr>
            <p:ph type="ftr" sz="quarter" idx="11"/>
          </p:nvPr>
        </p:nvSpPr>
        <p:spPr>
          <a:xfrm>
            <a:off x="611142" y="6446837"/>
            <a:ext cx="9663090" cy="365125"/>
          </a:xfrm>
        </p:spPr>
        <p:txBody>
          <a:bodyPr/>
          <a:lstStyle/>
          <a:p>
            <a:r>
              <a:rPr lang="en-US" dirty="0"/>
              <a:t>ISCA 2020		T4: Compiling Sequential Code for Effective Speculative Parallelization in Hardware</a:t>
            </a:r>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D4D4F994-0DFC-5042-8906-93747FF3FE5E}" type="datetime1">
              <a:rPr lang="en-CA" smtClean="0"/>
              <a:t>2020-06-01</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Footer Placeholder 3"/>
          <p:cNvSpPr>
            <a:spLocks noGrp="1"/>
          </p:cNvSpPr>
          <p:nvPr>
            <p:ph type="ftr" sz="quarter" idx="11"/>
          </p:nvPr>
        </p:nvSpPr>
        <p:spPr>
          <a:xfrm>
            <a:off x="611142" y="6446837"/>
            <a:ext cx="9663090" cy="365125"/>
          </a:xfrm>
        </p:spPr>
        <p:txBody>
          <a:bodyPr/>
          <a:lstStyle/>
          <a:p>
            <a:r>
              <a:rPr lang="en-US" dirty="0"/>
              <a:t>ISCA 2020		T4: Compiling Sequential Code for Effective Speculative Parallelization in Hardware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1097280" y="6459785"/>
            <a:ext cx="2472271" cy="365125"/>
          </a:xfrm>
          <a:prstGeom prst="rect">
            <a:avLst/>
          </a:prstGeom>
        </p:spPr>
        <p:txBody>
          <a:bodyPr/>
          <a:lstStyle/>
          <a:p>
            <a:fld id="{4746E519-A0CD-9841-BD96-68CE1DC6B81F}" type="datetime1">
              <a:rPr lang="en-CA" smtClean="0"/>
              <a:t>2020-06-01</a:t>
            </a:fld>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Footer Placeholder 3"/>
          <p:cNvSpPr>
            <a:spLocks noGrp="1"/>
          </p:cNvSpPr>
          <p:nvPr>
            <p:ph type="ftr" sz="quarter" idx="11"/>
          </p:nvPr>
        </p:nvSpPr>
        <p:spPr>
          <a:xfrm>
            <a:off x="611142" y="6446837"/>
            <a:ext cx="9663090" cy="365125"/>
          </a:xfrm>
        </p:spPr>
        <p:txBody>
          <a:bodyPr/>
          <a:lstStyle/>
          <a:p>
            <a:r>
              <a:rPr lang="en-US" dirty="0"/>
              <a:t>ISCA 2020		T4: Compiling Sequential Code for Effective Speculative Parallelization in Hardware</a:t>
            </a:r>
          </a:p>
        </p:txBody>
      </p:sp>
    </p:spTree>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FA70914B-A290-BA4B-A7E6-C252E7C1CD4F}" type="datetime1">
              <a:rPr lang="en-CA" smtClean="0"/>
              <a:t>2020-06-01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Fractal: an execution model for fine-grain nested speculative parallelism</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52D91BBD-319D-BB45-8F4B-64CF3A89026F}" type="datetime1">
              <a:rPr lang="en-CA" smtClean="0"/>
              <a:t>2020-06-01</a:t>
            </a:fld>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Footer Placeholder 3"/>
          <p:cNvSpPr>
            <a:spLocks noGrp="1"/>
          </p:cNvSpPr>
          <p:nvPr>
            <p:ph type="ftr" sz="quarter" idx="11"/>
          </p:nvPr>
        </p:nvSpPr>
        <p:spPr>
          <a:xfrm>
            <a:off x="611142" y="6446837"/>
            <a:ext cx="8557910" cy="365125"/>
          </a:xfrm>
        </p:spPr>
        <p:txBody>
          <a:bodyPr/>
          <a:lstStyle/>
          <a:p>
            <a:r>
              <a:rPr lang="en-US" dirty="0"/>
              <a:t>T4: Compiling Sequential Code for Effective Speculative Parallelization in Hardware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11142" y="497307"/>
            <a:ext cx="10975115" cy="90317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11143" y="1508852"/>
            <a:ext cx="10975114" cy="461923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11142" y="6446837"/>
            <a:ext cx="9663090" cy="365125"/>
          </a:xfrm>
          <a:prstGeom prst="rect">
            <a:avLst/>
          </a:prstGeom>
        </p:spPr>
        <p:txBody>
          <a:bodyPr vert="horz" lIns="91440" tIns="45720" rIns="91440" bIns="45720" rtlCol="0" anchor="ctr"/>
          <a:lstStyle>
            <a:lvl1pPr algn="l">
              <a:defRPr sz="1600" cap="all" baseline="0">
                <a:solidFill>
                  <a:srgbClr val="FFFFFF"/>
                </a:solidFill>
              </a:defRPr>
            </a:lvl1pPr>
          </a:lstStyle>
          <a:p>
            <a:r>
              <a:rPr lang="en-US" dirty="0"/>
              <a:t>ISCA 2020		T4: Compiling Sequential Code for Effective Speculative Parallelization in Hardware</a:t>
            </a:r>
          </a:p>
        </p:txBody>
      </p:sp>
      <p:sp>
        <p:nvSpPr>
          <p:cNvPr id="6" name="Slide Number Placeholder 5"/>
          <p:cNvSpPr>
            <a:spLocks noGrp="1"/>
          </p:cNvSpPr>
          <p:nvPr>
            <p:ph type="sldNum" sz="quarter" idx="4"/>
          </p:nvPr>
        </p:nvSpPr>
        <p:spPr>
          <a:xfrm>
            <a:off x="10274232" y="6446837"/>
            <a:ext cx="1312025" cy="365125"/>
          </a:xfrm>
          <a:prstGeom prst="rect">
            <a:avLst/>
          </a:prstGeom>
        </p:spPr>
        <p:txBody>
          <a:bodyPr vert="horz" lIns="91440" tIns="45720" rIns="91440" bIns="45720" rtlCol="0" anchor="ctr"/>
          <a:lstStyle>
            <a:lvl1pPr algn="r">
              <a:defRPr sz="160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611143" y="1400478"/>
            <a:ext cx="1097511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032432"/>
      </p:ext>
    </p:extLst>
  </p:cSld>
  <p:clrMap bg1="lt1" tx1="dk1" bg2="lt2" tx2="dk2" accent1="accent1" accent2="accent2" accent3="accent3" accent4="accent4" accent5="accent5" accent6="accent6" hlink="hlink" folHlink="folHlink"/>
  <p:sldLayoutIdLst>
    <p:sldLayoutId id="2147484938" r:id="rId1"/>
    <p:sldLayoutId id="2147484939" r:id="rId2"/>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Helvetica"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9175-6CDB-4BDC-9254-4234FF77919D}"/>
              </a:ext>
            </a:extLst>
          </p:cNvPr>
          <p:cNvSpPr>
            <a:spLocks noGrp="1"/>
          </p:cNvSpPr>
          <p:nvPr>
            <p:ph type="ctrTitle"/>
          </p:nvPr>
        </p:nvSpPr>
        <p:spPr>
          <a:xfrm>
            <a:off x="1097280" y="577325"/>
            <a:ext cx="10058400" cy="3566160"/>
          </a:xfrm>
        </p:spPr>
        <p:txBody>
          <a:bodyPr>
            <a:normAutofit/>
          </a:bodyPr>
          <a:lstStyle/>
          <a:p>
            <a:r>
              <a:rPr lang="en-US" sz="6000" dirty="0"/>
              <a:t>T4: Compiling Sequential Code for Effective Speculative Parallelization in Hardware</a:t>
            </a:r>
          </a:p>
        </p:txBody>
      </p:sp>
      <p:sp>
        <p:nvSpPr>
          <p:cNvPr id="3" name="Subtitle 2">
            <a:extLst>
              <a:ext uri="{FF2B5EF4-FFF2-40B4-BE49-F238E27FC236}">
                <a16:creationId xmlns:a16="http://schemas.microsoft.com/office/drawing/2014/main" id="{82B21F7B-AE04-4FE7-9018-6BAF41913A36}"/>
              </a:ext>
            </a:extLst>
          </p:cNvPr>
          <p:cNvSpPr>
            <a:spLocks noGrp="1"/>
          </p:cNvSpPr>
          <p:nvPr>
            <p:ph type="subTitle" idx="1"/>
          </p:nvPr>
        </p:nvSpPr>
        <p:spPr>
          <a:xfrm>
            <a:off x="1100051" y="4401649"/>
            <a:ext cx="10058400" cy="1989626"/>
          </a:xfrm>
        </p:spPr>
        <p:txBody>
          <a:bodyPr>
            <a:normAutofit fontScale="92500" lnSpcReduction="10000"/>
          </a:bodyPr>
          <a:lstStyle/>
          <a:p>
            <a:r>
              <a:rPr lang="en-US" b="1" dirty="0">
                <a:solidFill>
                  <a:schemeClr val="tx2">
                    <a:lumMod val="50000"/>
                  </a:schemeClr>
                </a:solidFill>
              </a:rPr>
              <a:t>Victor A. Ying</a:t>
            </a:r>
            <a:br>
              <a:rPr lang="en-US" dirty="0"/>
            </a:br>
            <a:r>
              <a:rPr lang="en-US" dirty="0"/>
              <a:t>mark c. Jeffrey*</a:t>
            </a:r>
            <a:br>
              <a:rPr lang="en-US" dirty="0"/>
            </a:br>
            <a:r>
              <a:rPr lang="en-US" dirty="0"/>
              <a:t>Daniel Sanchez</a:t>
            </a:r>
            <a:br>
              <a:rPr lang="en-US" dirty="0"/>
            </a:br>
            <a:br>
              <a:rPr lang="en-US" dirty="0"/>
            </a:br>
            <a:endParaRPr lang="en-US" dirty="0"/>
          </a:p>
          <a:p>
            <a:r>
              <a:rPr lang="en-US" b="1" dirty="0">
                <a:solidFill>
                  <a:schemeClr val="tx2">
                    <a:lumMod val="50000"/>
                  </a:schemeClr>
                </a:solidFill>
              </a:rPr>
              <a:t>ISCA 2020</a:t>
            </a:r>
          </a:p>
        </p:txBody>
      </p:sp>
      <p:pic>
        <p:nvPicPr>
          <p:cNvPr id="4" name="Picture 3" descr="M:\CSAIL\FINAL LOGOS\CMYK non-vector\PC\csail.2C-notext.pc.tif">
            <a:extLst>
              <a:ext uri="{FF2B5EF4-FFF2-40B4-BE49-F238E27FC236}">
                <a16:creationId xmlns:a16="http://schemas.microsoft.com/office/drawing/2014/main" id="{44967B06-27F5-4152-A627-D87D626A1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5833" y="4401648"/>
            <a:ext cx="1831720" cy="12494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827875-863C-47F9-B093-6EDB4E6ED8A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53309" y="4543008"/>
            <a:ext cx="1831719" cy="966740"/>
          </a:xfrm>
          <a:prstGeom prst="rect">
            <a:avLst/>
          </a:prstGeom>
        </p:spPr>
      </p:pic>
      <p:sp>
        <p:nvSpPr>
          <p:cNvPr id="8" name="TextBox 7"/>
          <p:cNvSpPr txBox="1"/>
          <p:nvPr/>
        </p:nvSpPr>
        <p:spPr>
          <a:xfrm>
            <a:off x="1097280" y="5396462"/>
            <a:ext cx="3506473" cy="338554"/>
          </a:xfrm>
          <a:prstGeom prst="rect">
            <a:avLst/>
          </a:prstGeom>
          <a:noFill/>
        </p:spPr>
        <p:txBody>
          <a:bodyPr wrap="none" rtlCol="0">
            <a:spAutoFit/>
          </a:bodyPr>
          <a:lstStyle/>
          <a:p>
            <a:r>
              <a:rPr lang="en-US" sz="1600" dirty="0"/>
              <a:t>*University of Toronto starting Fall 2020</a:t>
            </a:r>
          </a:p>
        </p:txBody>
      </p:sp>
    </p:spTree>
    <p:extLst>
      <p:ext uri="{BB962C8B-B14F-4D97-AF65-F5344CB8AC3E}">
        <p14:creationId xmlns:p14="http://schemas.microsoft.com/office/powerpoint/2010/main" val="2395399946"/>
      </p:ext>
    </p:extLst>
  </p:cSld>
  <p:clrMapOvr>
    <a:masterClrMapping/>
  </p:clrMapOvr>
  <mc:AlternateContent xmlns:mc="http://schemas.openxmlformats.org/markup-compatibility/2006" xmlns:p14="http://schemas.microsoft.com/office/powerpoint/2010/main">
    <mc:Choice Requires="p14">
      <p:transition spd="slow" p14:dur="2000" advTm="7846"/>
    </mc:Choice>
    <mc:Fallback xmlns="">
      <p:transition spd="slow" advTm="784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1030-37EB-4BAA-8519-980F9E9E5AD9}"/>
              </a:ext>
            </a:extLst>
          </p:cNvPr>
          <p:cNvSpPr>
            <a:spLocks noGrp="1"/>
          </p:cNvSpPr>
          <p:nvPr>
            <p:ph type="title"/>
          </p:nvPr>
        </p:nvSpPr>
        <p:spPr/>
        <p:txBody>
          <a:bodyPr>
            <a:normAutofit/>
          </a:bodyPr>
          <a:lstStyle/>
          <a:p>
            <a:r>
              <a:rPr lang="en-US" sz="4000" dirty="0"/>
              <a:t>T4’s decoupled spawn enables selective aborts</a:t>
            </a:r>
          </a:p>
        </p:txBody>
      </p:sp>
      <p:sp>
        <p:nvSpPr>
          <p:cNvPr id="3" name="Content Placeholder 2">
            <a:extLst>
              <a:ext uri="{FF2B5EF4-FFF2-40B4-BE49-F238E27FC236}">
                <a16:creationId xmlns:a16="http://schemas.microsoft.com/office/drawing/2014/main" id="{48842EE4-9417-4753-9EBE-DE658A7844CB}"/>
              </a:ext>
            </a:extLst>
          </p:cNvPr>
          <p:cNvSpPr>
            <a:spLocks noGrp="1"/>
          </p:cNvSpPr>
          <p:nvPr>
            <p:ph idx="1"/>
          </p:nvPr>
        </p:nvSpPr>
        <p:spPr>
          <a:xfrm>
            <a:off x="611143" y="1777049"/>
            <a:ext cx="5497596" cy="3187185"/>
          </a:xfrm>
        </p:spPr>
        <p:txBody>
          <a:bodyPr>
            <a:normAutofit/>
          </a:bodyPr>
          <a:lstStyle/>
          <a:p>
            <a:r>
              <a:rPr lang="en-US" dirty="0"/>
              <a:t>T4 compiles sequential C/C++ to exploit parallelism on Swarm</a:t>
            </a:r>
          </a:p>
          <a:p>
            <a:r>
              <a:rPr lang="en-US" dirty="0"/>
              <a:t>Put most work into </a:t>
            </a:r>
            <a:r>
              <a:rPr lang="en-US" b="1" dirty="0"/>
              <a:t>worker</a:t>
            </a:r>
            <a:r>
              <a:rPr lang="en-US" dirty="0"/>
              <a:t> tasks at the leaves of the task tree</a:t>
            </a:r>
          </a:p>
          <a:p>
            <a:pPr lvl="1"/>
            <a:r>
              <a:rPr lang="en-US" dirty="0"/>
              <a:t>Use Swarm’s mechanisms for cheap selective aborts</a:t>
            </a:r>
          </a:p>
        </p:txBody>
      </p:sp>
      <p:sp>
        <p:nvSpPr>
          <p:cNvPr id="5" name="Slide Number Placeholder 4">
            <a:extLst>
              <a:ext uri="{FF2B5EF4-FFF2-40B4-BE49-F238E27FC236}">
                <a16:creationId xmlns:a16="http://schemas.microsoft.com/office/drawing/2014/main" id="{EDF2B523-048B-42F3-8314-88D252665367}"/>
              </a:ext>
            </a:extLst>
          </p:cNvPr>
          <p:cNvSpPr>
            <a:spLocks noGrp="1"/>
          </p:cNvSpPr>
          <p:nvPr>
            <p:ph type="sldNum" sz="quarter" idx="12"/>
          </p:nvPr>
        </p:nvSpPr>
        <p:spPr/>
        <p:txBody>
          <a:bodyPr/>
          <a:lstStyle/>
          <a:p>
            <a:fld id="{D57F1E4F-1CFF-5643-939E-217C01CDF565}" type="slidenum">
              <a:rPr lang="en-US" smtClean="0"/>
              <a:pPr/>
              <a:t>10</a:t>
            </a:fld>
            <a:endParaRPr lang="en-US" dirty="0"/>
          </a:p>
        </p:txBody>
      </p:sp>
      <p:grpSp>
        <p:nvGrpSpPr>
          <p:cNvPr id="82" name="Group 81"/>
          <p:cNvGrpSpPr/>
          <p:nvPr/>
        </p:nvGrpSpPr>
        <p:grpSpPr>
          <a:xfrm>
            <a:off x="6405487" y="1667057"/>
            <a:ext cx="5602969" cy="1708160"/>
            <a:chOff x="6405487" y="1667057"/>
            <a:chExt cx="5602969" cy="1708160"/>
          </a:xfrm>
        </p:grpSpPr>
        <p:sp>
          <p:nvSpPr>
            <p:cNvPr id="83" name="Rectangle 82">
              <a:extLst>
                <a:ext uri="{FF2B5EF4-FFF2-40B4-BE49-F238E27FC236}">
                  <a16:creationId xmlns:a16="http://schemas.microsoft.com/office/drawing/2014/main" id="{98FFBCA0-7556-4ACF-A2F5-7483539C6A95}"/>
                </a:ext>
              </a:extLst>
            </p:cNvPr>
            <p:cNvSpPr/>
            <p:nvPr/>
          </p:nvSpPr>
          <p:spPr>
            <a:xfrm>
              <a:off x="6463145" y="1924544"/>
              <a:ext cx="5434445" cy="1217781"/>
            </a:xfrm>
            <a:prstGeom prst="rect">
              <a:avLst/>
            </a:prstGeom>
            <a:solidFill>
              <a:srgbClr val="94B6D2"/>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84" name="Rectangle 83">
              <a:extLst>
                <a:ext uri="{FF2B5EF4-FFF2-40B4-BE49-F238E27FC236}">
                  <a16:creationId xmlns:a16="http://schemas.microsoft.com/office/drawing/2014/main" id="{9BC925A4-67C7-4E2B-8608-F13A7CEC79CB}"/>
                </a:ext>
              </a:extLst>
            </p:cNvPr>
            <p:cNvSpPr/>
            <p:nvPr/>
          </p:nvSpPr>
          <p:spPr>
            <a:xfrm>
              <a:off x="7027477" y="2628448"/>
              <a:ext cx="3997278" cy="266700"/>
            </a:xfrm>
            <a:prstGeom prst="rect">
              <a:avLst/>
            </a:prstGeom>
            <a:solidFill>
              <a:srgbClr val="DD8047">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85" name="Rectangle 84">
              <a:extLst>
                <a:ext uri="{FF2B5EF4-FFF2-40B4-BE49-F238E27FC236}">
                  <a16:creationId xmlns:a16="http://schemas.microsoft.com/office/drawing/2014/main" id="{5EADFA8A-AFE7-4B12-B321-84F3CD97E594}"/>
                </a:ext>
              </a:extLst>
            </p:cNvPr>
            <p:cNvSpPr/>
            <p:nvPr/>
          </p:nvSpPr>
          <p:spPr>
            <a:xfrm>
              <a:off x="6463144" y="1678371"/>
              <a:ext cx="5434445" cy="246173"/>
            </a:xfrm>
            <a:prstGeom prst="rect">
              <a:avLst/>
            </a:prstGeom>
            <a:solidFill>
              <a:srgbClr val="D5D1D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86" name="Rectangle 85">
              <a:extLst>
                <a:ext uri="{FF2B5EF4-FFF2-40B4-BE49-F238E27FC236}">
                  <a16:creationId xmlns:a16="http://schemas.microsoft.com/office/drawing/2014/main" id="{BB17281F-82D0-449F-8A60-6F8B7F1C3CCF}"/>
                </a:ext>
              </a:extLst>
            </p:cNvPr>
            <p:cNvSpPr/>
            <p:nvPr/>
          </p:nvSpPr>
          <p:spPr>
            <a:xfrm>
              <a:off x="6405487" y="1667057"/>
              <a:ext cx="5602969" cy="1708160"/>
            </a:xfrm>
            <a:prstGeom prst="rect">
              <a:avLst/>
            </a:prstGeom>
          </p:spPr>
          <p:txBody>
            <a:bodyPr wrap="square">
              <a:spAutoFit/>
            </a:bodyPr>
            <a:lstStyle/>
            <a:p>
              <a:pPr lvl="0" defTabSz="914400">
                <a:defRPr/>
              </a:pPr>
              <a:r>
                <a:rPr lang="en-US" sz="1500" b="1" kern="0" dirty="0">
                  <a:solidFill>
                    <a:prstClr val="black"/>
                  </a:solidFill>
                  <a:latin typeface="Consolas" panose="020B0609020204030204" pitchFamily="49" charset="0"/>
                </a:rPr>
                <a:t>for</a:t>
              </a:r>
              <a:r>
                <a:rPr lang="en-US" sz="1500" kern="0" dirty="0">
                  <a:solidFill>
                    <a:prstClr val="black"/>
                  </a:solidFill>
                  <a:latin typeface="Consolas" panose="020B0609020204030204" pitchFamily="49" charset="0"/>
                </a:rPr>
                <a:t> (</a:t>
              </a:r>
              <a:r>
                <a:rPr lang="en-US" sz="1500" b="1" kern="0" dirty="0" err="1">
                  <a:solidFill>
                    <a:prstClr val="black"/>
                  </a:solidFill>
                  <a:latin typeface="Consolas" panose="020B0609020204030204" pitchFamily="49" charset="0"/>
                </a:rPr>
                <a:t>int</a:t>
              </a:r>
              <a:r>
                <a:rPr lang="en-US" sz="1500" kern="0" dirty="0">
                  <a:solidFill>
                    <a:prstClr val="black"/>
                  </a:solidFill>
                  <a:latin typeface="Consolas" panose="020B0609020204030204" pitchFamily="49" charset="0"/>
                </a:rPr>
                <a:t> v = 0; v &lt; </a:t>
              </a:r>
              <a:r>
                <a:rPr lang="en-US" sz="1500" kern="0" dirty="0" err="1">
                  <a:solidFill>
                    <a:prstClr val="black"/>
                  </a:solidFill>
                  <a:latin typeface="Consolas" panose="020B0609020204030204" pitchFamily="49" charset="0"/>
                </a:rPr>
                <a:t>numVertices</a:t>
              </a:r>
              <a:r>
                <a:rPr lang="en-US" sz="1500" kern="0" dirty="0">
                  <a:solidFill>
                    <a:prstClr val="black"/>
                  </a:solidFill>
                  <a:latin typeface="Consolas" panose="020B0609020204030204" pitchFamily="49" charset="0"/>
                </a:rPr>
                <a:t>; v++) {</a:t>
              </a:r>
            </a:p>
            <a:p>
              <a:pPr lvl="0" defTabSz="914400">
                <a:defRPr/>
              </a:pPr>
              <a:r>
                <a:rPr lang="en-US" sz="1500" kern="0" dirty="0">
                  <a:solidFill>
                    <a:prstClr val="black"/>
                  </a:solidFill>
                  <a:latin typeface="Consolas" panose="020B0609020204030204" pitchFamily="49" charset="0"/>
                </a:rPr>
                <a:t>  </a:t>
              </a:r>
              <a:r>
                <a:rPr lang="en-US" sz="1500" b="1" kern="0" dirty="0">
                  <a:solidFill>
                    <a:prstClr val="black"/>
                  </a:solidFill>
                  <a:latin typeface="Consolas" panose="020B0609020204030204" pitchFamily="49" charset="0"/>
                </a:rPr>
                <a:t>if</a:t>
              </a:r>
              <a:r>
                <a:rPr lang="en-US" sz="1500" kern="0" dirty="0">
                  <a:solidFill>
                    <a:prstClr val="black"/>
                  </a:solidFill>
                  <a:latin typeface="Consolas" panose="020B0609020204030204" pitchFamily="49" charset="0"/>
                </a:rPr>
                <a:t> (state[v] == UNVISITED) {</a:t>
              </a:r>
            </a:p>
            <a:p>
              <a:pPr lvl="0" defTabSz="914400">
                <a:defRPr/>
              </a:pPr>
              <a:r>
                <a:rPr lang="en-US" sz="1500" kern="0" dirty="0">
                  <a:solidFill>
                    <a:prstClr val="black"/>
                  </a:solidFill>
                  <a:latin typeface="Consolas" panose="020B0609020204030204" pitchFamily="49" charset="0"/>
                </a:rPr>
                <a:t>    state[v] = INCLUDED;</a:t>
              </a:r>
            </a:p>
            <a:p>
              <a:pPr lvl="0" defTabSz="914400">
                <a:defRPr/>
              </a:pPr>
              <a:r>
                <a:rPr lang="en-US" sz="1500" b="1" kern="0" dirty="0">
                  <a:solidFill>
                    <a:prstClr val="black"/>
                  </a:solidFill>
                  <a:latin typeface="Consolas" panose="020B0609020204030204" pitchFamily="49" charset="0"/>
                </a:rPr>
                <a:t>    for</a:t>
              </a:r>
              <a:r>
                <a:rPr lang="en-US" sz="1500" kern="0" dirty="0">
                  <a:solidFill>
                    <a:prstClr val="black"/>
                  </a:solidFill>
                  <a:latin typeface="Consolas" panose="020B0609020204030204" pitchFamily="49" charset="0"/>
                </a:rPr>
                <a:t> (</a:t>
              </a:r>
              <a:r>
                <a:rPr lang="en-US" sz="1500" b="1" kern="0" dirty="0" err="1">
                  <a:solidFill>
                    <a:prstClr val="black"/>
                  </a:solidFill>
                  <a:latin typeface="Consolas" panose="020B0609020204030204" pitchFamily="49" charset="0"/>
                </a:rPr>
                <a:t>int</a:t>
              </a:r>
              <a:r>
                <a:rPr lang="en-US" sz="1500" kern="0" dirty="0">
                  <a:solidFill>
                    <a:prstClr val="black"/>
                  </a:solidFill>
                  <a:latin typeface="Consolas" panose="020B0609020204030204" pitchFamily="49" charset="0"/>
                </a:rPr>
                <a:t> </a:t>
              </a:r>
              <a:r>
                <a:rPr lang="en-US" sz="1500" kern="0" dirty="0" err="1">
                  <a:solidFill>
                    <a:prstClr val="black"/>
                  </a:solidFill>
                  <a:latin typeface="Consolas" panose="020B0609020204030204" pitchFamily="49" charset="0"/>
                </a:rPr>
                <a:t>nbr</a:t>
              </a:r>
              <a:r>
                <a:rPr lang="en-US" sz="1500" kern="0" dirty="0">
                  <a:solidFill>
                    <a:prstClr val="black"/>
                  </a:solidFill>
                  <a:latin typeface="Consolas" panose="020B0609020204030204" pitchFamily="49" charset="0"/>
                </a:rPr>
                <a:t> : neighbors(v))</a:t>
              </a:r>
            </a:p>
            <a:p>
              <a:pPr lvl="0" defTabSz="914400">
                <a:defRPr/>
              </a:pPr>
              <a:r>
                <a:rPr lang="en-US" sz="1500" kern="0" dirty="0">
                  <a:solidFill>
                    <a:prstClr val="black"/>
                  </a:solidFill>
                  <a:latin typeface="Consolas" panose="020B0609020204030204" pitchFamily="49" charset="0"/>
                </a:rPr>
                <a:t>      state[</a:t>
              </a:r>
              <a:r>
                <a:rPr lang="en-US" sz="1500" kern="0" dirty="0" err="1">
                  <a:solidFill>
                    <a:prstClr val="black"/>
                  </a:solidFill>
                  <a:latin typeface="Consolas" panose="020B0609020204030204" pitchFamily="49" charset="0"/>
                </a:rPr>
                <a:t>nbr</a:t>
              </a:r>
              <a:r>
                <a:rPr lang="en-US" sz="1500" kern="0" dirty="0">
                  <a:solidFill>
                    <a:prstClr val="black"/>
                  </a:solidFill>
                  <a:latin typeface="Consolas" panose="020B0609020204030204" pitchFamily="49" charset="0"/>
                </a:rPr>
                <a:t>] = EXCLUDED;</a:t>
              </a:r>
            </a:p>
            <a:p>
              <a:pPr lvl="0" defTabSz="914400">
                <a:defRPr/>
              </a:pPr>
              <a:r>
                <a:rPr lang="en-US" sz="1500" kern="0" dirty="0">
                  <a:solidFill>
                    <a:prstClr val="black"/>
                  </a:solidFill>
                  <a:latin typeface="Consolas" panose="020B0609020204030204" pitchFamily="49" charset="0"/>
                </a:rPr>
                <a:t>  }</a:t>
              </a:r>
            </a:p>
            <a:p>
              <a:pPr lvl="0" defTabSz="914400">
                <a:defRPr/>
              </a:pPr>
              <a:r>
                <a:rPr lang="en-US" sz="1500" kern="0" dirty="0">
                  <a:solidFill>
                    <a:prstClr val="black"/>
                  </a:solidFill>
                  <a:latin typeface="Consolas" panose="020B0609020204030204" pitchFamily="49" charset="0"/>
                </a:rPr>
                <a:t>}</a:t>
              </a:r>
            </a:p>
          </p:txBody>
        </p:sp>
      </p:grpSp>
      <p:sp>
        <p:nvSpPr>
          <p:cNvPr id="93" name="Content Placeholder 2"/>
          <p:cNvSpPr txBox="1">
            <a:spLocks/>
          </p:cNvSpPr>
          <p:nvPr/>
        </p:nvSpPr>
        <p:spPr>
          <a:xfrm>
            <a:off x="763543" y="5553525"/>
            <a:ext cx="10975114" cy="6361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Helvetica"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b="1" dirty="0"/>
          </a:p>
        </p:txBody>
      </p:sp>
      <p:grpSp>
        <p:nvGrpSpPr>
          <p:cNvPr id="94" name="Group 93">
            <a:extLst>
              <a:ext uri="{FF2B5EF4-FFF2-40B4-BE49-F238E27FC236}">
                <a16:creationId xmlns:a16="http://schemas.microsoft.com/office/drawing/2014/main" id="{E9629DD5-D6F6-47B4-AC22-61C4894D467B}"/>
              </a:ext>
            </a:extLst>
          </p:cNvPr>
          <p:cNvGrpSpPr/>
          <p:nvPr/>
        </p:nvGrpSpPr>
        <p:grpSpPr>
          <a:xfrm>
            <a:off x="7307688" y="3827334"/>
            <a:ext cx="1147086" cy="188184"/>
            <a:chOff x="3516408" y="2514610"/>
            <a:chExt cx="1147086" cy="188184"/>
          </a:xfrm>
        </p:grpSpPr>
        <p:sp>
          <p:nvSpPr>
            <p:cNvPr id="95" name="Rectangle 94">
              <a:extLst>
                <a:ext uri="{FF2B5EF4-FFF2-40B4-BE49-F238E27FC236}">
                  <a16:creationId xmlns:a16="http://schemas.microsoft.com/office/drawing/2014/main" id="{F7AC7C6D-A24D-4350-A659-B863BE9E07C5}"/>
                </a:ext>
              </a:extLst>
            </p:cNvPr>
            <p:cNvSpPr/>
            <p:nvPr/>
          </p:nvSpPr>
          <p:spPr>
            <a:xfrm>
              <a:off x="4033600" y="2514610"/>
              <a:ext cx="6298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96" name="Rectangle 95">
              <a:extLst>
                <a:ext uri="{FF2B5EF4-FFF2-40B4-BE49-F238E27FC236}">
                  <a16:creationId xmlns:a16="http://schemas.microsoft.com/office/drawing/2014/main" id="{FA859E56-3305-48B3-81A5-B815A67824C6}"/>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97" name="Rectangle 96">
              <a:extLst>
                <a:ext uri="{FF2B5EF4-FFF2-40B4-BE49-F238E27FC236}">
                  <a16:creationId xmlns:a16="http://schemas.microsoft.com/office/drawing/2014/main" id="{AE7F908B-9754-434E-963D-DBB7A746C985}"/>
                </a:ext>
              </a:extLst>
            </p:cNvPr>
            <p:cNvSpPr/>
            <p:nvPr/>
          </p:nvSpPr>
          <p:spPr>
            <a:xfrm>
              <a:off x="3516408" y="2514610"/>
              <a:ext cx="11470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grpSp>
        <p:nvGrpSpPr>
          <p:cNvPr id="98" name="Group 97">
            <a:extLst>
              <a:ext uri="{FF2B5EF4-FFF2-40B4-BE49-F238E27FC236}">
                <a16:creationId xmlns:a16="http://schemas.microsoft.com/office/drawing/2014/main" id="{E1D1A5E3-D5C5-44BA-82A1-70006CF512AA}"/>
              </a:ext>
            </a:extLst>
          </p:cNvPr>
          <p:cNvGrpSpPr/>
          <p:nvPr/>
        </p:nvGrpSpPr>
        <p:grpSpPr>
          <a:xfrm>
            <a:off x="7847937" y="4434934"/>
            <a:ext cx="1371586" cy="188184"/>
            <a:chOff x="3516408" y="2514610"/>
            <a:chExt cx="1371586" cy="188184"/>
          </a:xfrm>
        </p:grpSpPr>
        <p:sp>
          <p:nvSpPr>
            <p:cNvPr id="99" name="Rectangle 98">
              <a:extLst>
                <a:ext uri="{FF2B5EF4-FFF2-40B4-BE49-F238E27FC236}">
                  <a16:creationId xmlns:a16="http://schemas.microsoft.com/office/drawing/2014/main" id="{F7677D8F-F9BC-404B-BA51-ACDAEBC3469F}"/>
                </a:ext>
              </a:extLst>
            </p:cNvPr>
            <p:cNvSpPr/>
            <p:nvPr/>
          </p:nvSpPr>
          <p:spPr>
            <a:xfrm>
              <a:off x="4033600" y="2514610"/>
              <a:ext cx="8543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00" name="Rectangle 99">
              <a:extLst>
                <a:ext uri="{FF2B5EF4-FFF2-40B4-BE49-F238E27FC236}">
                  <a16:creationId xmlns:a16="http://schemas.microsoft.com/office/drawing/2014/main" id="{EA6A24D5-1AE3-4CB8-96F2-375F47D90670}"/>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01" name="Rectangle 100">
              <a:extLst>
                <a:ext uri="{FF2B5EF4-FFF2-40B4-BE49-F238E27FC236}">
                  <a16:creationId xmlns:a16="http://schemas.microsoft.com/office/drawing/2014/main" id="{FC66C7F1-09FE-436A-93E1-5EAAC831C6F3}"/>
                </a:ext>
              </a:extLst>
            </p:cNvPr>
            <p:cNvSpPr/>
            <p:nvPr/>
          </p:nvSpPr>
          <p:spPr>
            <a:xfrm>
              <a:off x="3516408" y="2514610"/>
              <a:ext cx="13715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grpSp>
        <p:nvGrpSpPr>
          <p:cNvPr id="102" name="Group 101">
            <a:extLst>
              <a:ext uri="{FF2B5EF4-FFF2-40B4-BE49-F238E27FC236}">
                <a16:creationId xmlns:a16="http://schemas.microsoft.com/office/drawing/2014/main" id="{F62B5712-CDED-4153-B438-5168B2749FE1}"/>
              </a:ext>
            </a:extLst>
          </p:cNvPr>
          <p:cNvGrpSpPr/>
          <p:nvPr/>
        </p:nvGrpSpPr>
        <p:grpSpPr>
          <a:xfrm>
            <a:off x="8376801" y="5069794"/>
            <a:ext cx="313858" cy="191082"/>
            <a:chOff x="3516406" y="2511712"/>
            <a:chExt cx="313858" cy="191082"/>
          </a:xfrm>
          <a:solidFill>
            <a:srgbClr val="94B6D2">
              <a:lumMod val="60000"/>
              <a:lumOff val="40000"/>
            </a:srgbClr>
          </a:solidFill>
        </p:grpSpPr>
        <p:sp>
          <p:nvSpPr>
            <p:cNvPr id="103" name="Rectangle 102">
              <a:extLst>
                <a:ext uri="{FF2B5EF4-FFF2-40B4-BE49-F238E27FC236}">
                  <a16:creationId xmlns:a16="http://schemas.microsoft.com/office/drawing/2014/main" id="{9B52BBF1-4440-4FA4-93B9-A0F2643AF02C}"/>
                </a:ext>
              </a:extLst>
            </p:cNvPr>
            <p:cNvSpPr/>
            <p:nvPr/>
          </p:nvSpPr>
          <p:spPr>
            <a:xfrm>
              <a:off x="3516408" y="2514610"/>
              <a:ext cx="313856" cy="188184"/>
            </a:xfrm>
            <a:prstGeom prst="rect">
              <a:avLst/>
            </a:prstGeom>
            <a:grp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04" name="Rectangle 103">
              <a:extLst>
                <a:ext uri="{FF2B5EF4-FFF2-40B4-BE49-F238E27FC236}">
                  <a16:creationId xmlns:a16="http://schemas.microsoft.com/office/drawing/2014/main" id="{5CC95329-0B6D-47D2-80F2-21EAD4CE4611}"/>
                </a:ext>
              </a:extLst>
            </p:cNvPr>
            <p:cNvSpPr/>
            <p:nvPr/>
          </p:nvSpPr>
          <p:spPr>
            <a:xfrm>
              <a:off x="3516406" y="2511712"/>
              <a:ext cx="313857" cy="188184"/>
            </a:xfrm>
            <a:prstGeom prst="rect">
              <a:avLst/>
            </a:prstGeom>
            <a:grp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grpSp>
        <p:nvGrpSpPr>
          <p:cNvPr id="105" name="Group 104">
            <a:extLst>
              <a:ext uri="{FF2B5EF4-FFF2-40B4-BE49-F238E27FC236}">
                <a16:creationId xmlns:a16="http://schemas.microsoft.com/office/drawing/2014/main" id="{D6DA3360-8239-46C8-9A7B-B929464B9E86}"/>
              </a:ext>
            </a:extLst>
          </p:cNvPr>
          <p:cNvGrpSpPr/>
          <p:nvPr/>
        </p:nvGrpSpPr>
        <p:grpSpPr>
          <a:xfrm>
            <a:off x="7575926" y="4131134"/>
            <a:ext cx="313858" cy="188184"/>
            <a:chOff x="3516406" y="2514610"/>
            <a:chExt cx="313858" cy="188184"/>
          </a:xfrm>
          <a:solidFill>
            <a:srgbClr val="94B6D2">
              <a:lumMod val="60000"/>
              <a:lumOff val="40000"/>
            </a:srgbClr>
          </a:solidFill>
        </p:grpSpPr>
        <p:sp>
          <p:nvSpPr>
            <p:cNvPr id="106" name="Rectangle 105">
              <a:extLst>
                <a:ext uri="{FF2B5EF4-FFF2-40B4-BE49-F238E27FC236}">
                  <a16:creationId xmlns:a16="http://schemas.microsoft.com/office/drawing/2014/main" id="{5A43E22C-45D3-4731-BE6C-C1552AE5C9B9}"/>
                </a:ext>
              </a:extLst>
            </p:cNvPr>
            <p:cNvSpPr/>
            <p:nvPr/>
          </p:nvSpPr>
          <p:spPr>
            <a:xfrm>
              <a:off x="3516408" y="2514610"/>
              <a:ext cx="313856" cy="188184"/>
            </a:xfrm>
            <a:prstGeom prst="rect">
              <a:avLst/>
            </a:prstGeom>
            <a:grp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07" name="Rectangle 106">
              <a:extLst>
                <a:ext uri="{FF2B5EF4-FFF2-40B4-BE49-F238E27FC236}">
                  <a16:creationId xmlns:a16="http://schemas.microsoft.com/office/drawing/2014/main" id="{9B94E110-9168-493A-B8D8-31E536C11485}"/>
                </a:ext>
              </a:extLst>
            </p:cNvPr>
            <p:cNvSpPr/>
            <p:nvPr/>
          </p:nvSpPr>
          <p:spPr>
            <a:xfrm>
              <a:off x="3516406" y="2514610"/>
              <a:ext cx="313857" cy="188184"/>
            </a:xfrm>
            <a:prstGeom prst="rect">
              <a:avLst/>
            </a:prstGeom>
            <a:grp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08" name="Straight Arrow Connector 107">
            <a:extLst>
              <a:ext uri="{FF2B5EF4-FFF2-40B4-BE49-F238E27FC236}">
                <a16:creationId xmlns:a16="http://schemas.microsoft.com/office/drawing/2014/main" id="{F210227A-96FE-4E3A-965B-31C6BE226C12}"/>
              </a:ext>
            </a:extLst>
          </p:cNvPr>
          <p:cNvCxnSpPr>
            <a:cxnSpLocks/>
            <a:stCxn id="149" idx="3"/>
            <a:endCxn id="107" idx="1"/>
          </p:cNvCxnSpPr>
          <p:nvPr/>
        </p:nvCxnSpPr>
        <p:spPr>
          <a:xfrm flipV="1">
            <a:off x="7264999" y="4225226"/>
            <a:ext cx="310927" cy="23511"/>
          </a:xfrm>
          <a:prstGeom prst="straightConnector1">
            <a:avLst/>
          </a:prstGeom>
          <a:noFill/>
          <a:ln w="28575" cap="flat" cmpd="sng" algn="ctr">
            <a:solidFill>
              <a:srgbClr val="94B6D2">
                <a:lumMod val="50000"/>
              </a:srgbClr>
            </a:solidFill>
            <a:prstDash val="solid"/>
            <a:tailEnd type="triangle"/>
          </a:ln>
          <a:effectLst/>
        </p:spPr>
      </p:cxnSp>
      <p:cxnSp>
        <p:nvCxnSpPr>
          <p:cNvPr id="109" name="Straight Arrow Connector 108">
            <a:extLst>
              <a:ext uri="{FF2B5EF4-FFF2-40B4-BE49-F238E27FC236}">
                <a16:creationId xmlns:a16="http://schemas.microsoft.com/office/drawing/2014/main" id="{8503FB72-0152-44FF-A3A8-80AABF260948}"/>
              </a:ext>
            </a:extLst>
          </p:cNvPr>
          <p:cNvCxnSpPr>
            <a:cxnSpLocks/>
            <a:stCxn id="224" idx="3"/>
            <a:endCxn id="96" idx="1"/>
          </p:cNvCxnSpPr>
          <p:nvPr/>
        </p:nvCxnSpPr>
        <p:spPr>
          <a:xfrm flipV="1">
            <a:off x="7004080" y="3921426"/>
            <a:ext cx="303608" cy="17905"/>
          </a:xfrm>
          <a:prstGeom prst="straightConnector1">
            <a:avLst/>
          </a:prstGeom>
          <a:noFill/>
          <a:ln w="28575" cap="flat" cmpd="sng" algn="ctr">
            <a:solidFill>
              <a:srgbClr val="94B6D2">
                <a:lumMod val="50000"/>
              </a:srgbClr>
            </a:solidFill>
            <a:prstDash val="solid"/>
            <a:tailEnd type="triangle"/>
          </a:ln>
          <a:effectLst/>
        </p:spPr>
      </p:cxnSp>
      <p:grpSp>
        <p:nvGrpSpPr>
          <p:cNvPr id="110" name="Group 109">
            <a:extLst>
              <a:ext uri="{FF2B5EF4-FFF2-40B4-BE49-F238E27FC236}">
                <a16:creationId xmlns:a16="http://schemas.microsoft.com/office/drawing/2014/main" id="{692E63E2-C3B1-4B0C-B29F-DEE67E3D4D9F}"/>
              </a:ext>
            </a:extLst>
          </p:cNvPr>
          <p:cNvGrpSpPr/>
          <p:nvPr/>
        </p:nvGrpSpPr>
        <p:grpSpPr>
          <a:xfrm>
            <a:off x="7301418" y="4464051"/>
            <a:ext cx="255255" cy="371062"/>
            <a:chOff x="1746144" y="2597402"/>
            <a:chExt cx="255255" cy="371062"/>
          </a:xfrm>
          <a:solidFill>
            <a:srgbClr val="D5D1D1"/>
          </a:solidFill>
        </p:grpSpPr>
        <p:sp>
          <p:nvSpPr>
            <p:cNvPr id="111" name="Rectangle 110">
              <a:extLst>
                <a:ext uri="{FF2B5EF4-FFF2-40B4-BE49-F238E27FC236}">
                  <a16:creationId xmlns:a16="http://schemas.microsoft.com/office/drawing/2014/main" id="{CFDE9A0F-E469-497A-BB4F-BF779B585300}"/>
                </a:ext>
              </a:extLst>
            </p:cNvPr>
            <p:cNvSpPr/>
            <p:nvPr/>
          </p:nvSpPr>
          <p:spPr>
            <a:xfrm flipV="1">
              <a:off x="1746144" y="2597402"/>
              <a:ext cx="224500" cy="188184"/>
            </a:xfrm>
            <a:prstGeom prst="rect">
              <a:avLst/>
            </a:prstGeom>
            <a:grp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112" name="Straight Arrow Connector 111">
              <a:extLst>
                <a:ext uri="{FF2B5EF4-FFF2-40B4-BE49-F238E27FC236}">
                  <a16:creationId xmlns:a16="http://schemas.microsoft.com/office/drawing/2014/main" id="{94BD76C0-F30F-4712-81C2-74CDAE31D4F4}"/>
                </a:ext>
              </a:extLst>
            </p:cNvPr>
            <p:cNvCxnSpPr>
              <a:cxnSpLocks/>
            </p:cNvCxnSpPr>
            <p:nvPr/>
          </p:nvCxnSpPr>
          <p:spPr>
            <a:xfrm>
              <a:off x="1858394" y="2715007"/>
              <a:ext cx="143005" cy="253457"/>
            </a:xfrm>
            <a:prstGeom prst="straightConnector1">
              <a:avLst/>
            </a:prstGeom>
            <a:grpFill/>
            <a:ln w="28575" cap="flat" cmpd="sng" algn="ctr">
              <a:solidFill>
                <a:srgbClr val="94B6D2">
                  <a:lumMod val="50000"/>
                </a:srgbClr>
              </a:solidFill>
              <a:prstDash val="solid"/>
              <a:tailEnd type="triangle"/>
            </a:ln>
            <a:effectLst/>
          </p:spPr>
        </p:cxnSp>
      </p:grpSp>
      <p:cxnSp>
        <p:nvCxnSpPr>
          <p:cNvPr id="113" name="Straight Arrow Connector 112">
            <a:extLst>
              <a:ext uri="{FF2B5EF4-FFF2-40B4-BE49-F238E27FC236}">
                <a16:creationId xmlns:a16="http://schemas.microsoft.com/office/drawing/2014/main" id="{895890F5-440E-4CE6-ACC3-52AF990E8AE0}"/>
              </a:ext>
            </a:extLst>
          </p:cNvPr>
          <p:cNvCxnSpPr>
            <a:cxnSpLocks/>
            <a:stCxn id="111" idx="3"/>
            <a:endCxn id="101" idx="1"/>
          </p:cNvCxnSpPr>
          <p:nvPr/>
        </p:nvCxnSpPr>
        <p:spPr>
          <a:xfrm flipV="1">
            <a:off x="7525918" y="4529026"/>
            <a:ext cx="322019" cy="29117"/>
          </a:xfrm>
          <a:prstGeom prst="straightConnector1">
            <a:avLst/>
          </a:prstGeom>
          <a:noFill/>
          <a:ln w="28575" cap="flat" cmpd="sng" algn="ctr">
            <a:solidFill>
              <a:srgbClr val="94B6D2">
                <a:lumMod val="50000"/>
              </a:srgbClr>
            </a:solidFill>
            <a:prstDash val="solid"/>
            <a:tailEnd type="triangle"/>
          </a:ln>
          <a:effectLst/>
        </p:spPr>
      </p:cxnSp>
      <p:grpSp>
        <p:nvGrpSpPr>
          <p:cNvPr id="114" name="Group 113">
            <a:extLst>
              <a:ext uri="{FF2B5EF4-FFF2-40B4-BE49-F238E27FC236}">
                <a16:creationId xmlns:a16="http://schemas.microsoft.com/office/drawing/2014/main" id="{E33B3980-0A3C-4C01-B732-313A07D746D7}"/>
              </a:ext>
            </a:extLst>
          </p:cNvPr>
          <p:cNvGrpSpPr/>
          <p:nvPr/>
        </p:nvGrpSpPr>
        <p:grpSpPr>
          <a:xfrm>
            <a:off x="7823256" y="5082863"/>
            <a:ext cx="255255" cy="371062"/>
            <a:chOff x="2279410" y="3144365"/>
            <a:chExt cx="255255" cy="371062"/>
          </a:xfrm>
          <a:solidFill>
            <a:srgbClr val="D5D1D1"/>
          </a:solidFill>
        </p:grpSpPr>
        <p:sp>
          <p:nvSpPr>
            <p:cNvPr id="115" name="Rectangle 114">
              <a:extLst>
                <a:ext uri="{FF2B5EF4-FFF2-40B4-BE49-F238E27FC236}">
                  <a16:creationId xmlns:a16="http://schemas.microsoft.com/office/drawing/2014/main" id="{91A329D7-711E-40C3-AF7A-B4E7F1D35E9A}"/>
                </a:ext>
              </a:extLst>
            </p:cNvPr>
            <p:cNvSpPr/>
            <p:nvPr/>
          </p:nvSpPr>
          <p:spPr>
            <a:xfrm flipV="1">
              <a:off x="2279410" y="3144365"/>
              <a:ext cx="224500" cy="188184"/>
            </a:xfrm>
            <a:prstGeom prst="rect">
              <a:avLst/>
            </a:prstGeom>
            <a:grp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116" name="Straight Arrow Connector 115">
              <a:extLst>
                <a:ext uri="{FF2B5EF4-FFF2-40B4-BE49-F238E27FC236}">
                  <a16:creationId xmlns:a16="http://schemas.microsoft.com/office/drawing/2014/main" id="{AAC87013-78BB-4E22-800B-FBB02B36DEF8}"/>
                </a:ext>
              </a:extLst>
            </p:cNvPr>
            <p:cNvCxnSpPr>
              <a:cxnSpLocks/>
            </p:cNvCxnSpPr>
            <p:nvPr/>
          </p:nvCxnSpPr>
          <p:spPr>
            <a:xfrm>
              <a:off x="2391660" y="3261970"/>
              <a:ext cx="143005" cy="253457"/>
            </a:xfrm>
            <a:prstGeom prst="straightConnector1">
              <a:avLst/>
            </a:prstGeom>
            <a:grpFill/>
            <a:ln w="28575" cap="flat" cmpd="sng" algn="ctr">
              <a:solidFill>
                <a:srgbClr val="94B6D2">
                  <a:lumMod val="50000"/>
                </a:srgbClr>
              </a:solidFill>
              <a:prstDash val="solid"/>
              <a:tailEnd type="triangle"/>
            </a:ln>
            <a:effectLst/>
          </p:spPr>
        </p:cxnSp>
      </p:grpSp>
      <p:cxnSp>
        <p:nvCxnSpPr>
          <p:cNvPr id="117" name="Straight Arrow Connector 116">
            <a:extLst>
              <a:ext uri="{FF2B5EF4-FFF2-40B4-BE49-F238E27FC236}">
                <a16:creationId xmlns:a16="http://schemas.microsoft.com/office/drawing/2014/main" id="{BC383199-0126-48E1-85CA-477CBB6AABF6}"/>
              </a:ext>
            </a:extLst>
          </p:cNvPr>
          <p:cNvCxnSpPr>
            <a:cxnSpLocks/>
            <a:stCxn id="115" idx="3"/>
            <a:endCxn id="103" idx="1"/>
          </p:cNvCxnSpPr>
          <p:nvPr/>
        </p:nvCxnSpPr>
        <p:spPr>
          <a:xfrm flipV="1">
            <a:off x="8047756" y="5166784"/>
            <a:ext cx="329047" cy="10171"/>
          </a:xfrm>
          <a:prstGeom prst="straightConnector1">
            <a:avLst/>
          </a:prstGeom>
          <a:noFill/>
          <a:ln w="28575" cap="flat" cmpd="sng" algn="ctr">
            <a:solidFill>
              <a:srgbClr val="94B6D2">
                <a:lumMod val="50000"/>
              </a:srgbClr>
            </a:solidFill>
            <a:prstDash val="solid"/>
            <a:tailEnd type="triangle"/>
          </a:ln>
          <a:effectLst/>
        </p:spPr>
      </p:cxnSp>
      <p:grpSp>
        <p:nvGrpSpPr>
          <p:cNvPr id="118" name="Group 117">
            <a:extLst>
              <a:ext uri="{FF2B5EF4-FFF2-40B4-BE49-F238E27FC236}">
                <a16:creationId xmlns:a16="http://schemas.microsoft.com/office/drawing/2014/main" id="{7A53F591-A6BB-48D3-AB6D-81AD971B0CCA}"/>
              </a:ext>
            </a:extLst>
          </p:cNvPr>
          <p:cNvGrpSpPr/>
          <p:nvPr/>
        </p:nvGrpSpPr>
        <p:grpSpPr>
          <a:xfrm>
            <a:off x="7562337" y="4773457"/>
            <a:ext cx="255255" cy="371062"/>
            <a:chOff x="2013865" y="2870883"/>
            <a:chExt cx="255255" cy="371062"/>
          </a:xfrm>
          <a:solidFill>
            <a:srgbClr val="D5D1D1"/>
          </a:solidFill>
        </p:grpSpPr>
        <p:sp>
          <p:nvSpPr>
            <p:cNvPr id="119" name="Rectangle 118">
              <a:extLst>
                <a:ext uri="{FF2B5EF4-FFF2-40B4-BE49-F238E27FC236}">
                  <a16:creationId xmlns:a16="http://schemas.microsoft.com/office/drawing/2014/main" id="{37CC0A98-91E3-4747-8150-C1B7B80FCAD0}"/>
                </a:ext>
              </a:extLst>
            </p:cNvPr>
            <p:cNvSpPr/>
            <p:nvPr/>
          </p:nvSpPr>
          <p:spPr>
            <a:xfrm flipV="1">
              <a:off x="2013865" y="2870883"/>
              <a:ext cx="224500" cy="188184"/>
            </a:xfrm>
            <a:prstGeom prst="rect">
              <a:avLst/>
            </a:prstGeom>
            <a:grp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120" name="Straight Arrow Connector 119">
              <a:extLst>
                <a:ext uri="{FF2B5EF4-FFF2-40B4-BE49-F238E27FC236}">
                  <a16:creationId xmlns:a16="http://schemas.microsoft.com/office/drawing/2014/main" id="{F30AB196-80F6-4D93-9EC0-F4EFDF19D351}"/>
                </a:ext>
              </a:extLst>
            </p:cNvPr>
            <p:cNvCxnSpPr>
              <a:cxnSpLocks/>
            </p:cNvCxnSpPr>
            <p:nvPr/>
          </p:nvCxnSpPr>
          <p:spPr>
            <a:xfrm>
              <a:off x="2126115" y="2988488"/>
              <a:ext cx="143005" cy="253457"/>
            </a:xfrm>
            <a:prstGeom prst="straightConnector1">
              <a:avLst/>
            </a:prstGeom>
            <a:grpFill/>
            <a:ln w="28575" cap="flat" cmpd="sng" algn="ctr">
              <a:solidFill>
                <a:srgbClr val="94B6D2">
                  <a:lumMod val="50000"/>
                </a:srgbClr>
              </a:solidFill>
              <a:prstDash val="solid"/>
              <a:tailEnd type="triangle"/>
            </a:ln>
            <a:effectLst/>
          </p:spPr>
        </p:cxnSp>
      </p:grpSp>
      <p:cxnSp>
        <p:nvCxnSpPr>
          <p:cNvPr id="121" name="Straight Arrow Connector 120">
            <a:extLst>
              <a:ext uri="{FF2B5EF4-FFF2-40B4-BE49-F238E27FC236}">
                <a16:creationId xmlns:a16="http://schemas.microsoft.com/office/drawing/2014/main" id="{FE0D87F7-1D1E-4D97-A3AF-302C54EF7EB5}"/>
              </a:ext>
            </a:extLst>
          </p:cNvPr>
          <p:cNvCxnSpPr>
            <a:cxnSpLocks/>
            <a:stCxn id="119" idx="3"/>
            <a:endCxn id="139" idx="1"/>
          </p:cNvCxnSpPr>
          <p:nvPr/>
        </p:nvCxnSpPr>
        <p:spPr>
          <a:xfrm flipV="1">
            <a:off x="7786837" y="4846456"/>
            <a:ext cx="324704" cy="21093"/>
          </a:xfrm>
          <a:prstGeom prst="straightConnector1">
            <a:avLst/>
          </a:prstGeom>
          <a:noFill/>
          <a:ln w="28575" cap="flat" cmpd="sng" algn="ctr">
            <a:solidFill>
              <a:srgbClr val="94B6D2">
                <a:lumMod val="50000"/>
              </a:srgbClr>
            </a:solidFill>
            <a:prstDash val="solid"/>
            <a:tailEnd type="triangle"/>
          </a:ln>
          <a:effectLst/>
        </p:spPr>
      </p:cxnSp>
      <p:grpSp>
        <p:nvGrpSpPr>
          <p:cNvPr id="122" name="Group 121">
            <a:extLst>
              <a:ext uri="{FF2B5EF4-FFF2-40B4-BE49-F238E27FC236}">
                <a16:creationId xmlns:a16="http://schemas.microsoft.com/office/drawing/2014/main" id="{08267588-E327-4816-97FE-CCE59C8CD19A}"/>
              </a:ext>
            </a:extLst>
          </p:cNvPr>
          <p:cNvGrpSpPr/>
          <p:nvPr/>
        </p:nvGrpSpPr>
        <p:grpSpPr>
          <a:xfrm>
            <a:off x="8084175" y="5392270"/>
            <a:ext cx="255255" cy="355283"/>
            <a:chOff x="2547752" y="3433626"/>
            <a:chExt cx="255255" cy="355283"/>
          </a:xfrm>
          <a:solidFill>
            <a:srgbClr val="D5D1D1"/>
          </a:solidFill>
        </p:grpSpPr>
        <p:sp>
          <p:nvSpPr>
            <p:cNvPr id="123" name="Rectangle 122">
              <a:extLst>
                <a:ext uri="{FF2B5EF4-FFF2-40B4-BE49-F238E27FC236}">
                  <a16:creationId xmlns:a16="http://schemas.microsoft.com/office/drawing/2014/main" id="{238CA325-865F-4D4D-A7B5-CC319C947BF0}"/>
                </a:ext>
              </a:extLst>
            </p:cNvPr>
            <p:cNvSpPr/>
            <p:nvPr/>
          </p:nvSpPr>
          <p:spPr>
            <a:xfrm flipV="1">
              <a:off x="2547752" y="3433626"/>
              <a:ext cx="224500" cy="188184"/>
            </a:xfrm>
            <a:prstGeom prst="rect">
              <a:avLst/>
            </a:prstGeom>
            <a:grpFill/>
            <a:ln w="19050" cap="flat" cmpd="sng" algn="ctr">
              <a:solidFill>
                <a:sysClr val="windowText" lastClr="000000"/>
              </a:solidFill>
              <a:prstDash val="solid"/>
              <a:roun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124" name="Straight Arrow Connector 123">
              <a:extLst>
                <a:ext uri="{FF2B5EF4-FFF2-40B4-BE49-F238E27FC236}">
                  <a16:creationId xmlns:a16="http://schemas.microsoft.com/office/drawing/2014/main" id="{D26215A0-56A6-47B4-B502-1983C7940724}"/>
                </a:ext>
              </a:extLst>
            </p:cNvPr>
            <p:cNvCxnSpPr>
              <a:cxnSpLocks/>
            </p:cNvCxnSpPr>
            <p:nvPr/>
          </p:nvCxnSpPr>
          <p:spPr>
            <a:xfrm>
              <a:off x="2660002" y="3535452"/>
              <a:ext cx="143005" cy="253457"/>
            </a:xfrm>
            <a:prstGeom prst="straightConnector1">
              <a:avLst/>
            </a:prstGeom>
            <a:grpFill/>
            <a:ln w="28575" cap="flat" cmpd="sng" algn="ctr">
              <a:solidFill>
                <a:srgbClr val="94B6D2">
                  <a:lumMod val="50000"/>
                </a:srgbClr>
              </a:solidFill>
              <a:prstDash val="solid"/>
              <a:tailEnd type="triangle"/>
            </a:ln>
            <a:effectLst/>
          </p:spPr>
        </p:cxnSp>
      </p:grpSp>
      <p:cxnSp>
        <p:nvCxnSpPr>
          <p:cNvPr id="125" name="Straight Arrow Connector 124">
            <a:extLst>
              <a:ext uri="{FF2B5EF4-FFF2-40B4-BE49-F238E27FC236}">
                <a16:creationId xmlns:a16="http://schemas.microsoft.com/office/drawing/2014/main" id="{1EC58394-3383-46FD-B5E9-0B579CF9481F}"/>
              </a:ext>
            </a:extLst>
          </p:cNvPr>
          <p:cNvCxnSpPr>
            <a:cxnSpLocks/>
            <a:stCxn id="123" idx="3"/>
            <a:endCxn id="130" idx="1"/>
          </p:cNvCxnSpPr>
          <p:nvPr/>
        </p:nvCxnSpPr>
        <p:spPr>
          <a:xfrm flipV="1">
            <a:off x="8308675" y="5470583"/>
            <a:ext cx="341737" cy="15779"/>
          </a:xfrm>
          <a:prstGeom prst="straightConnector1">
            <a:avLst/>
          </a:prstGeom>
          <a:noFill/>
          <a:ln w="28575" cap="flat" cmpd="sng" algn="ctr">
            <a:solidFill>
              <a:srgbClr val="94B6D2">
                <a:lumMod val="50000"/>
              </a:srgbClr>
            </a:solidFill>
            <a:prstDash val="solid"/>
            <a:tailEnd type="triangle"/>
          </a:ln>
          <a:effectLst/>
        </p:spPr>
      </p:cxnSp>
      <p:cxnSp>
        <p:nvCxnSpPr>
          <p:cNvPr id="126" name="Straight Arrow Connector 125">
            <a:extLst>
              <a:ext uri="{FF2B5EF4-FFF2-40B4-BE49-F238E27FC236}">
                <a16:creationId xmlns:a16="http://schemas.microsoft.com/office/drawing/2014/main" id="{375F92C6-12B9-4509-AB16-07548328E8BD}"/>
              </a:ext>
            </a:extLst>
          </p:cNvPr>
          <p:cNvCxnSpPr>
            <a:cxnSpLocks/>
          </p:cNvCxnSpPr>
          <p:nvPr/>
        </p:nvCxnSpPr>
        <p:spPr>
          <a:xfrm>
            <a:off x="6904854" y="5998958"/>
            <a:ext cx="2949624" cy="0"/>
          </a:xfrm>
          <a:prstGeom prst="straightConnector1">
            <a:avLst/>
          </a:prstGeom>
          <a:noFill/>
          <a:ln w="19050" cap="flat" cmpd="sng" algn="ctr">
            <a:solidFill>
              <a:sysClr val="windowText" lastClr="000000"/>
            </a:solidFill>
            <a:prstDash val="solid"/>
            <a:tailEnd type="triangle"/>
          </a:ln>
          <a:effectLst/>
        </p:spPr>
      </p:cxnSp>
      <p:sp>
        <p:nvSpPr>
          <p:cNvPr id="127" name="TextBox 126">
            <a:extLst>
              <a:ext uri="{FF2B5EF4-FFF2-40B4-BE49-F238E27FC236}">
                <a16:creationId xmlns:a16="http://schemas.microsoft.com/office/drawing/2014/main" id="{31FE6983-EE10-4EF2-987A-86CE7DB4C33F}"/>
              </a:ext>
            </a:extLst>
          </p:cNvPr>
          <p:cNvSpPr txBox="1"/>
          <p:nvPr/>
        </p:nvSpPr>
        <p:spPr>
          <a:xfrm>
            <a:off x="9272882" y="5680290"/>
            <a:ext cx="983478" cy="369332"/>
          </a:xfrm>
          <a:prstGeom prst="rect">
            <a:avLst/>
          </a:prstGeom>
          <a:noFill/>
        </p:spPr>
        <p:txBody>
          <a:bodyPr wrap="square" rtlCol="0">
            <a:spAutoFit/>
          </a:bodyPr>
          <a:lstStyle/>
          <a:p>
            <a:pPr defTabSz="914400"/>
            <a:r>
              <a:rPr lang="en-US" dirty="0">
                <a:solidFill>
                  <a:prstClr val="black"/>
                </a:solidFill>
                <a:latin typeface="Tw Cen MT"/>
              </a:rPr>
              <a:t>Time</a:t>
            </a:r>
          </a:p>
        </p:txBody>
      </p:sp>
      <p:grpSp>
        <p:nvGrpSpPr>
          <p:cNvPr id="128" name="Group 127">
            <a:extLst>
              <a:ext uri="{FF2B5EF4-FFF2-40B4-BE49-F238E27FC236}">
                <a16:creationId xmlns:a16="http://schemas.microsoft.com/office/drawing/2014/main" id="{07D34EE8-8A41-4F8E-9F25-3247756B16AF}"/>
              </a:ext>
            </a:extLst>
          </p:cNvPr>
          <p:cNvGrpSpPr/>
          <p:nvPr/>
        </p:nvGrpSpPr>
        <p:grpSpPr>
          <a:xfrm>
            <a:off x="8650412" y="5376491"/>
            <a:ext cx="1147086" cy="188184"/>
            <a:chOff x="3516408" y="2514610"/>
            <a:chExt cx="1147086" cy="188184"/>
          </a:xfrm>
        </p:grpSpPr>
        <p:sp>
          <p:nvSpPr>
            <p:cNvPr id="129" name="Rectangle 128">
              <a:extLst>
                <a:ext uri="{FF2B5EF4-FFF2-40B4-BE49-F238E27FC236}">
                  <a16:creationId xmlns:a16="http://schemas.microsoft.com/office/drawing/2014/main" id="{E021956A-973C-429F-8133-EC180EB1532D}"/>
                </a:ext>
              </a:extLst>
            </p:cNvPr>
            <p:cNvSpPr/>
            <p:nvPr/>
          </p:nvSpPr>
          <p:spPr>
            <a:xfrm>
              <a:off x="4033600" y="2514610"/>
              <a:ext cx="6298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30" name="Rectangle 129">
              <a:extLst>
                <a:ext uri="{FF2B5EF4-FFF2-40B4-BE49-F238E27FC236}">
                  <a16:creationId xmlns:a16="http://schemas.microsoft.com/office/drawing/2014/main" id="{F89A11A4-3CE2-47D2-AAD4-11852C3F5217}"/>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31" name="Rectangle 130">
              <a:extLst>
                <a:ext uri="{FF2B5EF4-FFF2-40B4-BE49-F238E27FC236}">
                  <a16:creationId xmlns:a16="http://schemas.microsoft.com/office/drawing/2014/main" id="{454696DB-1898-421C-944F-619F683EEA48}"/>
                </a:ext>
              </a:extLst>
            </p:cNvPr>
            <p:cNvSpPr/>
            <p:nvPr/>
          </p:nvSpPr>
          <p:spPr>
            <a:xfrm>
              <a:off x="3516408" y="2514610"/>
              <a:ext cx="11470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132" name="TextBox 131">
            <a:extLst>
              <a:ext uri="{FF2B5EF4-FFF2-40B4-BE49-F238E27FC236}">
                <a16:creationId xmlns:a16="http://schemas.microsoft.com/office/drawing/2014/main" id="{7E3E87FA-89B7-4771-B706-7F367C369A17}"/>
              </a:ext>
            </a:extLst>
          </p:cNvPr>
          <p:cNvSpPr txBox="1"/>
          <p:nvPr/>
        </p:nvSpPr>
        <p:spPr>
          <a:xfrm rot="16200000">
            <a:off x="8190109" y="5550180"/>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sp>
        <p:nvSpPr>
          <p:cNvPr id="133" name="TextBox 132">
            <a:extLst>
              <a:ext uri="{FF2B5EF4-FFF2-40B4-BE49-F238E27FC236}">
                <a16:creationId xmlns:a16="http://schemas.microsoft.com/office/drawing/2014/main" id="{A30B39F0-7EFC-48D9-9A9C-41C7ECB65CAC}"/>
              </a:ext>
            </a:extLst>
          </p:cNvPr>
          <p:cNvSpPr txBox="1"/>
          <p:nvPr/>
        </p:nvSpPr>
        <p:spPr>
          <a:xfrm>
            <a:off x="9455760" y="4869438"/>
            <a:ext cx="367408" cy="369332"/>
          </a:xfrm>
          <a:prstGeom prst="rect">
            <a:avLst/>
          </a:prstGeom>
          <a:noFill/>
        </p:spPr>
        <p:txBody>
          <a:bodyPr wrap="none" rtlCol="0">
            <a:spAutoFit/>
          </a:bodyPr>
          <a:lstStyle/>
          <a:p>
            <a:pPr defTabSz="914400"/>
            <a:r>
              <a:rPr lang="en-US" dirty="0">
                <a:solidFill>
                  <a:prstClr val="black"/>
                </a:solidFill>
                <a:latin typeface="Tw Cen MT"/>
              </a:rPr>
              <a:t>D′</a:t>
            </a:r>
          </a:p>
        </p:txBody>
      </p:sp>
      <p:grpSp>
        <p:nvGrpSpPr>
          <p:cNvPr id="134" name="Group 133">
            <a:extLst>
              <a:ext uri="{FF2B5EF4-FFF2-40B4-BE49-F238E27FC236}">
                <a16:creationId xmlns:a16="http://schemas.microsoft.com/office/drawing/2014/main" id="{C572EE09-C523-4BE4-A7C7-63B9BA25FD76}"/>
              </a:ext>
            </a:extLst>
          </p:cNvPr>
          <p:cNvGrpSpPr/>
          <p:nvPr/>
        </p:nvGrpSpPr>
        <p:grpSpPr>
          <a:xfrm>
            <a:off x="8117115" y="4756622"/>
            <a:ext cx="969775" cy="188184"/>
            <a:chOff x="3516408" y="2514610"/>
            <a:chExt cx="969775" cy="188184"/>
          </a:xfrm>
        </p:grpSpPr>
        <p:sp>
          <p:nvSpPr>
            <p:cNvPr id="135" name="Rectangle 134">
              <a:extLst>
                <a:ext uri="{FF2B5EF4-FFF2-40B4-BE49-F238E27FC236}">
                  <a16:creationId xmlns:a16="http://schemas.microsoft.com/office/drawing/2014/main" id="{416E8EE6-7138-4DD7-8900-10778C719661}"/>
                </a:ext>
              </a:extLst>
            </p:cNvPr>
            <p:cNvSpPr/>
            <p:nvPr/>
          </p:nvSpPr>
          <p:spPr>
            <a:xfrm>
              <a:off x="4033600" y="2514610"/>
              <a:ext cx="452583"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36" name="Rectangle 135">
              <a:extLst>
                <a:ext uri="{FF2B5EF4-FFF2-40B4-BE49-F238E27FC236}">
                  <a16:creationId xmlns:a16="http://schemas.microsoft.com/office/drawing/2014/main" id="{0837BD7A-9F33-43D4-BF55-5EFDB754BAA7}"/>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37" name="Rectangle 136">
              <a:extLst>
                <a:ext uri="{FF2B5EF4-FFF2-40B4-BE49-F238E27FC236}">
                  <a16:creationId xmlns:a16="http://schemas.microsoft.com/office/drawing/2014/main" id="{E843F6B7-F816-471B-9320-40889BE63C3C}"/>
                </a:ext>
              </a:extLst>
            </p:cNvPr>
            <p:cNvSpPr/>
            <p:nvPr/>
          </p:nvSpPr>
          <p:spPr>
            <a:xfrm>
              <a:off x="3516408" y="2514610"/>
              <a:ext cx="969775" cy="188184"/>
            </a:xfrm>
            <a:prstGeom prst="rect">
              <a:avLst/>
            </a:prstGeom>
            <a:noFill/>
            <a:ln w="38100" cap="flat" cmpd="sng" algn="ctr">
              <a:solidFill>
                <a:srgbClr val="FF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38" name="Straight Arrow Connector 137">
            <a:extLst>
              <a:ext uri="{FF2B5EF4-FFF2-40B4-BE49-F238E27FC236}">
                <a16:creationId xmlns:a16="http://schemas.microsoft.com/office/drawing/2014/main" id="{4768D0E4-928A-45AA-8CAE-E9F78378466E}"/>
              </a:ext>
            </a:extLst>
          </p:cNvPr>
          <p:cNvCxnSpPr>
            <a:cxnSpLocks/>
            <a:stCxn id="137" idx="3"/>
            <a:endCxn id="228" idx="1"/>
          </p:cNvCxnSpPr>
          <p:nvPr/>
        </p:nvCxnSpPr>
        <p:spPr>
          <a:xfrm>
            <a:off x="9086890" y="4850714"/>
            <a:ext cx="466013" cy="99"/>
          </a:xfrm>
          <a:prstGeom prst="straightConnector1">
            <a:avLst/>
          </a:prstGeom>
          <a:noFill/>
          <a:ln w="38100" cap="flat" cmpd="sng" algn="ctr">
            <a:solidFill>
              <a:srgbClr val="00B0F0"/>
            </a:solidFill>
            <a:prstDash val="solid"/>
            <a:tailEnd type="triangle"/>
          </a:ln>
          <a:effectLst/>
        </p:spPr>
      </p:cxnSp>
      <p:sp>
        <p:nvSpPr>
          <p:cNvPr id="139" name="TextBox 138">
            <a:extLst>
              <a:ext uri="{FF2B5EF4-FFF2-40B4-BE49-F238E27FC236}">
                <a16:creationId xmlns:a16="http://schemas.microsoft.com/office/drawing/2014/main" id="{316FAEDE-EB74-4F76-8EA3-CDD821DAD50D}"/>
              </a:ext>
            </a:extLst>
          </p:cNvPr>
          <p:cNvSpPr txBox="1"/>
          <p:nvPr/>
        </p:nvSpPr>
        <p:spPr>
          <a:xfrm>
            <a:off x="8111541" y="4738734"/>
            <a:ext cx="343364" cy="215444"/>
          </a:xfrm>
          <a:prstGeom prst="rect">
            <a:avLst/>
          </a:prstGeom>
          <a:noFill/>
        </p:spPr>
        <p:txBody>
          <a:bodyPr wrap="none" tIns="0" bIns="0" rtlCol="0">
            <a:spAutoFit/>
          </a:bodyPr>
          <a:lstStyle/>
          <a:p>
            <a:pPr defTabSz="914400"/>
            <a:r>
              <a:rPr lang="en-US" sz="1400" dirty="0" err="1">
                <a:solidFill>
                  <a:prstClr val="black"/>
                </a:solidFill>
                <a:latin typeface="Tw Cen MT"/>
              </a:rPr>
              <a:t>rd</a:t>
            </a:r>
            <a:endParaRPr lang="en-US" sz="1400" dirty="0">
              <a:solidFill>
                <a:prstClr val="black"/>
              </a:solidFill>
              <a:latin typeface="Tw Cen MT"/>
            </a:endParaRPr>
          </a:p>
        </p:txBody>
      </p:sp>
      <p:sp>
        <p:nvSpPr>
          <p:cNvPr id="140" name="TextBox 139">
            <a:extLst>
              <a:ext uri="{FF2B5EF4-FFF2-40B4-BE49-F238E27FC236}">
                <a16:creationId xmlns:a16="http://schemas.microsoft.com/office/drawing/2014/main" id="{69527963-9E8A-432C-B41E-E804B7701970}"/>
              </a:ext>
            </a:extLst>
          </p:cNvPr>
          <p:cNvSpPr txBox="1"/>
          <p:nvPr/>
        </p:nvSpPr>
        <p:spPr>
          <a:xfrm>
            <a:off x="8889926" y="4434841"/>
            <a:ext cx="364202" cy="215444"/>
          </a:xfrm>
          <a:prstGeom prst="rect">
            <a:avLst/>
          </a:prstGeom>
          <a:noFill/>
        </p:spPr>
        <p:txBody>
          <a:bodyPr wrap="none" tIns="0" bIns="0" rtlCol="0">
            <a:spAutoFit/>
          </a:bodyPr>
          <a:lstStyle/>
          <a:p>
            <a:pPr defTabSz="914400"/>
            <a:r>
              <a:rPr lang="en-US" sz="1400" dirty="0" err="1">
                <a:solidFill>
                  <a:prstClr val="black"/>
                </a:solidFill>
                <a:latin typeface="Tw Cen MT"/>
              </a:rPr>
              <a:t>wr</a:t>
            </a:r>
            <a:endParaRPr lang="en-US" sz="1400" dirty="0">
              <a:solidFill>
                <a:prstClr val="black"/>
              </a:solidFill>
              <a:latin typeface="Tw Cen MT"/>
            </a:endParaRPr>
          </a:p>
        </p:txBody>
      </p:sp>
      <p:cxnSp>
        <p:nvCxnSpPr>
          <p:cNvPr id="141" name="Straight Arrow Connector 140">
            <a:extLst>
              <a:ext uri="{FF2B5EF4-FFF2-40B4-BE49-F238E27FC236}">
                <a16:creationId xmlns:a16="http://schemas.microsoft.com/office/drawing/2014/main" id="{A82BBF19-8C81-4069-B82F-A1CBA1209DED}"/>
              </a:ext>
            </a:extLst>
          </p:cNvPr>
          <p:cNvCxnSpPr>
            <a:cxnSpLocks/>
          </p:cNvCxnSpPr>
          <p:nvPr/>
        </p:nvCxnSpPr>
        <p:spPr>
          <a:xfrm flipH="1">
            <a:off x="8343178" y="4547408"/>
            <a:ext cx="619126" cy="323850"/>
          </a:xfrm>
          <a:prstGeom prst="straightConnector1">
            <a:avLst/>
          </a:prstGeom>
          <a:noFill/>
          <a:ln w="38100" cap="flat" cmpd="sng" algn="ctr">
            <a:solidFill>
              <a:srgbClr val="FF0000"/>
            </a:solidFill>
            <a:prstDash val="solid"/>
            <a:tailEnd type="triangle"/>
          </a:ln>
          <a:effectLst/>
        </p:spPr>
      </p:cxnSp>
      <p:sp>
        <p:nvSpPr>
          <p:cNvPr id="142" name="TextBox 141">
            <a:extLst>
              <a:ext uri="{FF2B5EF4-FFF2-40B4-BE49-F238E27FC236}">
                <a16:creationId xmlns:a16="http://schemas.microsoft.com/office/drawing/2014/main" id="{D6F7FEDE-3E94-46ED-861D-9B34DAFF125E}"/>
              </a:ext>
            </a:extLst>
          </p:cNvPr>
          <p:cNvSpPr txBox="1"/>
          <p:nvPr/>
        </p:nvSpPr>
        <p:spPr>
          <a:xfrm>
            <a:off x="7214264" y="3909032"/>
            <a:ext cx="324128" cy="369332"/>
          </a:xfrm>
          <a:prstGeom prst="rect">
            <a:avLst/>
          </a:prstGeom>
          <a:noFill/>
        </p:spPr>
        <p:txBody>
          <a:bodyPr wrap="none" rtlCol="0">
            <a:spAutoFit/>
          </a:bodyPr>
          <a:lstStyle/>
          <a:p>
            <a:pPr defTabSz="914400"/>
            <a:r>
              <a:rPr lang="en-US" dirty="0">
                <a:solidFill>
                  <a:prstClr val="black"/>
                </a:solidFill>
                <a:latin typeface="Tw Cen MT"/>
              </a:rPr>
              <a:t>A</a:t>
            </a:r>
          </a:p>
        </p:txBody>
      </p:sp>
      <p:sp>
        <p:nvSpPr>
          <p:cNvPr id="143" name="TextBox 142">
            <a:extLst>
              <a:ext uri="{FF2B5EF4-FFF2-40B4-BE49-F238E27FC236}">
                <a16:creationId xmlns:a16="http://schemas.microsoft.com/office/drawing/2014/main" id="{6E56B1F6-F1F0-4777-BDF4-80EC36D6CE0E}"/>
              </a:ext>
            </a:extLst>
          </p:cNvPr>
          <p:cNvSpPr txBox="1"/>
          <p:nvPr/>
        </p:nvSpPr>
        <p:spPr>
          <a:xfrm>
            <a:off x="7488736" y="4226462"/>
            <a:ext cx="300082" cy="369332"/>
          </a:xfrm>
          <a:prstGeom prst="rect">
            <a:avLst/>
          </a:prstGeom>
          <a:noFill/>
        </p:spPr>
        <p:txBody>
          <a:bodyPr wrap="none" rtlCol="0">
            <a:spAutoFit/>
          </a:bodyPr>
          <a:lstStyle/>
          <a:p>
            <a:pPr defTabSz="914400"/>
            <a:r>
              <a:rPr lang="en-US" dirty="0">
                <a:solidFill>
                  <a:prstClr val="black"/>
                </a:solidFill>
                <a:latin typeface="Tw Cen MT"/>
              </a:rPr>
              <a:t>B</a:t>
            </a:r>
          </a:p>
        </p:txBody>
      </p:sp>
      <p:sp>
        <p:nvSpPr>
          <p:cNvPr id="144" name="TextBox 143">
            <a:extLst>
              <a:ext uri="{FF2B5EF4-FFF2-40B4-BE49-F238E27FC236}">
                <a16:creationId xmlns:a16="http://schemas.microsoft.com/office/drawing/2014/main" id="{B2A4784D-4FF1-4779-A0F6-B1F1F87F95D2}"/>
              </a:ext>
            </a:extLst>
          </p:cNvPr>
          <p:cNvSpPr txBox="1"/>
          <p:nvPr/>
        </p:nvSpPr>
        <p:spPr>
          <a:xfrm>
            <a:off x="7737438" y="4527293"/>
            <a:ext cx="324128" cy="369332"/>
          </a:xfrm>
          <a:prstGeom prst="rect">
            <a:avLst/>
          </a:prstGeom>
          <a:noFill/>
        </p:spPr>
        <p:txBody>
          <a:bodyPr wrap="none" rtlCol="0">
            <a:spAutoFit/>
          </a:bodyPr>
          <a:lstStyle/>
          <a:p>
            <a:pPr defTabSz="914400"/>
            <a:r>
              <a:rPr lang="en-US" dirty="0">
                <a:solidFill>
                  <a:prstClr val="black"/>
                </a:solidFill>
                <a:latin typeface="Tw Cen MT"/>
              </a:rPr>
              <a:t>C</a:t>
            </a:r>
          </a:p>
        </p:txBody>
      </p:sp>
      <p:sp>
        <p:nvSpPr>
          <p:cNvPr id="145" name="TextBox 144">
            <a:extLst>
              <a:ext uri="{FF2B5EF4-FFF2-40B4-BE49-F238E27FC236}">
                <a16:creationId xmlns:a16="http://schemas.microsoft.com/office/drawing/2014/main" id="{A6D8C1BF-93AE-4C4F-AC8C-1196BA3C1EAF}"/>
              </a:ext>
            </a:extLst>
          </p:cNvPr>
          <p:cNvSpPr txBox="1"/>
          <p:nvPr/>
        </p:nvSpPr>
        <p:spPr>
          <a:xfrm>
            <a:off x="7996182" y="4858344"/>
            <a:ext cx="324128" cy="369332"/>
          </a:xfrm>
          <a:prstGeom prst="rect">
            <a:avLst/>
          </a:prstGeom>
          <a:noFill/>
        </p:spPr>
        <p:txBody>
          <a:bodyPr wrap="none" rtlCol="0">
            <a:spAutoFit/>
          </a:bodyPr>
          <a:lstStyle/>
          <a:p>
            <a:pPr defTabSz="914400"/>
            <a:r>
              <a:rPr lang="en-US" dirty="0">
                <a:solidFill>
                  <a:prstClr val="black"/>
                </a:solidFill>
                <a:latin typeface="Tw Cen MT"/>
              </a:rPr>
              <a:t>D</a:t>
            </a:r>
          </a:p>
        </p:txBody>
      </p:sp>
      <p:sp>
        <p:nvSpPr>
          <p:cNvPr id="146" name="TextBox 145">
            <a:extLst>
              <a:ext uri="{FF2B5EF4-FFF2-40B4-BE49-F238E27FC236}">
                <a16:creationId xmlns:a16="http://schemas.microsoft.com/office/drawing/2014/main" id="{5A6A82CF-331A-4B2F-B548-337013BFDBA8}"/>
              </a:ext>
            </a:extLst>
          </p:cNvPr>
          <p:cNvSpPr txBox="1"/>
          <p:nvPr/>
        </p:nvSpPr>
        <p:spPr>
          <a:xfrm>
            <a:off x="8275931" y="5158626"/>
            <a:ext cx="285656" cy="369332"/>
          </a:xfrm>
          <a:prstGeom prst="rect">
            <a:avLst/>
          </a:prstGeom>
          <a:noFill/>
        </p:spPr>
        <p:txBody>
          <a:bodyPr wrap="none" rtlCol="0">
            <a:spAutoFit/>
          </a:bodyPr>
          <a:lstStyle/>
          <a:p>
            <a:pPr defTabSz="914400"/>
            <a:r>
              <a:rPr lang="en-US" dirty="0">
                <a:solidFill>
                  <a:prstClr val="black"/>
                </a:solidFill>
                <a:latin typeface="Tw Cen MT"/>
              </a:rPr>
              <a:t>E</a:t>
            </a:r>
          </a:p>
        </p:txBody>
      </p:sp>
      <p:sp>
        <p:nvSpPr>
          <p:cNvPr id="147" name="TextBox 146">
            <a:extLst>
              <a:ext uri="{FF2B5EF4-FFF2-40B4-BE49-F238E27FC236}">
                <a16:creationId xmlns:a16="http://schemas.microsoft.com/office/drawing/2014/main" id="{229D9775-6425-4C59-B295-ED155853BD11}"/>
              </a:ext>
            </a:extLst>
          </p:cNvPr>
          <p:cNvSpPr txBox="1"/>
          <p:nvPr/>
        </p:nvSpPr>
        <p:spPr>
          <a:xfrm>
            <a:off x="8583723" y="5469565"/>
            <a:ext cx="285656" cy="369332"/>
          </a:xfrm>
          <a:prstGeom prst="rect">
            <a:avLst/>
          </a:prstGeom>
          <a:noFill/>
        </p:spPr>
        <p:txBody>
          <a:bodyPr wrap="none" rtlCol="0">
            <a:spAutoFit/>
          </a:bodyPr>
          <a:lstStyle/>
          <a:p>
            <a:pPr defTabSz="914400"/>
            <a:r>
              <a:rPr lang="en-US" dirty="0">
                <a:solidFill>
                  <a:prstClr val="black"/>
                </a:solidFill>
                <a:latin typeface="Tw Cen MT"/>
              </a:rPr>
              <a:t>F</a:t>
            </a:r>
          </a:p>
        </p:txBody>
      </p:sp>
      <p:grpSp>
        <p:nvGrpSpPr>
          <p:cNvPr id="148" name="Group 147">
            <a:extLst>
              <a:ext uri="{FF2B5EF4-FFF2-40B4-BE49-F238E27FC236}">
                <a16:creationId xmlns:a16="http://schemas.microsoft.com/office/drawing/2014/main" id="{43661AAB-6C1F-4C3B-BD8A-9CC2746591DD}"/>
              </a:ext>
            </a:extLst>
          </p:cNvPr>
          <p:cNvGrpSpPr/>
          <p:nvPr/>
        </p:nvGrpSpPr>
        <p:grpSpPr>
          <a:xfrm>
            <a:off x="7040499" y="4154645"/>
            <a:ext cx="255255" cy="371062"/>
            <a:chOff x="1746144" y="2597402"/>
            <a:chExt cx="255255" cy="371062"/>
          </a:xfrm>
          <a:solidFill>
            <a:srgbClr val="D5D1D1"/>
          </a:solidFill>
        </p:grpSpPr>
        <p:sp>
          <p:nvSpPr>
            <p:cNvPr id="149" name="Rectangle 148">
              <a:extLst>
                <a:ext uri="{FF2B5EF4-FFF2-40B4-BE49-F238E27FC236}">
                  <a16:creationId xmlns:a16="http://schemas.microsoft.com/office/drawing/2014/main" id="{33E7158E-2D5F-465C-8912-F196A5BF20B6}"/>
                </a:ext>
              </a:extLst>
            </p:cNvPr>
            <p:cNvSpPr/>
            <p:nvPr/>
          </p:nvSpPr>
          <p:spPr>
            <a:xfrm flipV="1">
              <a:off x="1746144" y="2597402"/>
              <a:ext cx="224500" cy="188184"/>
            </a:xfrm>
            <a:prstGeom prst="rect">
              <a:avLst/>
            </a:prstGeom>
            <a:grp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222" name="Straight Arrow Connector 221">
              <a:extLst>
                <a:ext uri="{FF2B5EF4-FFF2-40B4-BE49-F238E27FC236}">
                  <a16:creationId xmlns:a16="http://schemas.microsoft.com/office/drawing/2014/main" id="{CE6D7467-BA53-46ED-ADC1-229E17454AD6}"/>
                </a:ext>
              </a:extLst>
            </p:cNvPr>
            <p:cNvCxnSpPr>
              <a:cxnSpLocks/>
            </p:cNvCxnSpPr>
            <p:nvPr/>
          </p:nvCxnSpPr>
          <p:spPr>
            <a:xfrm>
              <a:off x="1858394" y="2715007"/>
              <a:ext cx="143005" cy="253457"/>
            </a:xfrm>
            <a:prstGeom prst="straightConnector1">
              <a:avLst/>
            </a:prstGeom>
            <a:grpFill/>
            <a:ln w="28575" cap="flat" cmpd="sng" algn="ctr">
              <a:solidFill>
                <a:srgbClr val="94B6D2">
                  <a:lumMod val="50000"/>
                </a:srgbClr>
              </a:solidFill>
              <a:prstDash val="solid"/>
              <a:tailEnd type="triangle"/>
            </a:ln>
            <a:effectLst/>
          </p:spPr>
        </p:cxnSp>
      </p:grpSp>
      <p:grpSp>
        <p:nvGrpSpPr>
          <p:cNvPr id="223" name="Group 222">
            <a:extLst>
              <a:ext uri="{FF2B5EF4-FFF2-40B4-BE49-F238E27FC236}">
                <a16:creationId xmlns:a16="http://schemas.microsoft.com/office/drawing/2014/main" id="{DB9E97A9-4F9B-499F-8132-4534BD5D2F9C}"/>
              </a:ext>
            </a:extLst>
          </p:cNvPr>
          <p:cNvGrpSpPr/>
          <p:nvPr/>
        </p:nvGrpSpPr>
        <p:grpSpPr>
          <a:xfrm>
            <a:off x="6779580" y="3845239"/>
            <a:ext cx="255255" cy="371062"/>
            <a:chOff x="1746144" y="2597402"/>
            <a:chExt cx="255255" cy="371062"/>
          </a:xfrm>
          <a:solidFill>
            <a:srgbClr val="D5D1D1"/>
          </a:solidFill>
        </p:grpSpPr>
        <p:sp>
          <p:nvSpPr>
            <p:cNvPr id="224" name="Rectangle 223">
              <a:extLst>
                <a:ext uri="{FF2B5EF4-FFF2-40B4-BE49-F238E27FC236}">
                  <a16:creationId xmlns:a16="http://schemas.microsoft.com/office/drawing/2014/main" id="{D6D4364F-3BAA-43A3-9A92-64CB0F28CAB3}"/>
                </a:ext>
              </a:extLst>
            </p:cNvPr>
            <p:cNvSpPr/>
            <p:nvPr/>
          </p:nvSpPr>
          <p:spPr>
            <a:xfrm flipV="1">
              <a:off x="1746144" y="2597402"/>
              <a:ext cx="224500" cy="188184"/>
            </a:xfrm>
            <a:prstGeom prst="rect">
              <a:avLst/>
            </a:prstGeom>
            <a:grp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225" name="Straight Arrow Connector 224">
              <a:extLst>
                <a:ext uri="{FF2B5EF4-FFF2-40B4-BE49-F238E27FC236}">
                  <a16:creationId xmlns:a16="http://schemas.microsoft.com/office/drawing/2014/main" id="{1BBE147E-71F8-4623-8533-FB0B2EF954A3}"/>
                </a:ext>
              </a:extLst>
            </p:cNvPr>
            <p:cNvCxnSpPr>
              <a:cxnSpLocks/>
            </p:cNvCxnSpPr>
            <p:nvPr/>
          </p:nvCxnSpPr>
          <p:spPr>
            <a:xfrm>
              <a:off x="1858394" y="2715007"/>
              <a:ext cx="143005" cy="253457"/>
            </a:xfrm>
            <a:prstGeom prst="straightConnector1">
              <a:avLst/>
            </a:prstGeom>
            <a:grpFill/>
            <a:ln w="28575" cap="flat" cmpd="sng" algn="ctr">
              <a:solidFill>
                <a:srgbClr val="94B6D2">
                  <a:lumMod val="50000"/>
                </a:srgbClr>
              </a:solidFill>
              <a:prstDash val="solid"/>
              <a:tailEnd type="triangle"/>
            </a:ln>
            <a:effectLst/>
          </p:spPr>
        </p:cxnSp>
      </p:grpSp>
      <p:grpSp>
        <p:nvGrpSpPr>
          <p:cNvPr id="226" name="Group 225">
            <a:extLst>
              <a:ext uri="{FF2B5EF4-FFF2-40B4-BE49-F238E27FC236}">
                <a16:creationId xmlns:a16="http://schemas.microsoft.com/office/drawing/2014/main" id="{6F0C0375-5AEA-462A-B634-A96C0A791891}"/>
              </a:ext>
            </a:extLst>
          </p:cNvPr>
          <p:cNvGrpSpPr/>
          <p:nvPr/>
        </p:nvGrpSpPr>
        <p:grpSpPr>
          <a:xfrm>
            <a:off x="9552903" y="4756721"/>
            <a:ext cx="313858" cy="191082"/>
            <a:chOff x="3516406" y="2511712"/>
            <a:chExt cx="313858" cy="191082"/>
          </a:xfrm>
          <a:solidFill>
            <a:srgbClr val="94B6D2">
              <a:lumMod val="60000"/>
              <a:lumOff val="40000"/>
            </a:srgbClr>
          </a:solidFill>
        </p:grpSpPr>
        <p:sp>
          <p:nvSpPr>
            <p:cNvPr id="227" name="Rectangle 226">
              <a:extLst>
                <a:ext uri="{FF2B5EF4-FFF2-40B4-BE49-F238E27FC236}">
                  <a16:creationId xmlns:a16="http://schemas.microsoft.com/office/drawing/2014/main" id="{9801EC23-4BC8-4988-A4A0-998FF1804170}"/>
                </a:ext>
              </a:extLst>
            </p:cNvPr>
            <p:cNvSpPr/>
            <p:nvPr/>
          </p:nvSpPr>
          <p:spPr>
            <a:xfrm>
              <a:off x="3516408" y="2514610"/>
              <a:ext cx="313856" cy="188184"/>
            </a:xfrm>
            <a:prstGeom prst="rect">
              <a:avLst/>
            </a:prstGeom>
            <a:grp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28" name="Rectangle 227">
              <a:extLst>
                <a:ext uri="{FF2B5EF4-FFF2-40B4-BE49-F238E27FC236}">
                  <a16:creationId xmlns:a16="http://schemas.microsoft.com/office/drawing/2014/main" id="{EB8DAAF6-E508-4D3F-A563-57D788EF0940}"/>
                </a:ext>
              </a:extLst>
            </p:cNvPr>
            <p:cNvSpPr/>
            <p:nvPr/>
          </p:nvSpPr>
          <p:spPr>
            <a:xfrm>
              <a:off x="3516406" y="2511712"/>
              <a:ext cx="313857" cy="188184"/>
            </a:xfrm>
            <a:prstGeom prst="rect">
              <a:avLst/>
            </a:prstGeom>
            <a:grp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229" name="TextBox 228">
            <a:extLst>
              <a:ext uri="{FF2B5EF4-FFF2-40B4-BE49-F238E27FC236}">
                <a16:creationId xmlns:a16="http://schemas.microsoft.com/office/drawing/2014/main" id="{62696013-7930-4607-822A-388407D9D1A6}"/>
              </a:ext>
            </a:extLst>
          </p:cNvPr>
          <p:cNvSpPr txBox="1"/>
          <p:nvPr/>
        </p:nvSpPr>
        <p:spPr>
          <a:xfrm>
            <a:off x="9528651" y="4748790"/>
            <a:ext cx="343364" cy="215444"/>
          </a:xfrm>
          <a:prstGeom prst="rect">
            <a:avLst/>
          </a:prstGeom>
          <a:noFill/>
        </p:spPr>
        <p:txBody>
          <a:bodyPr wrap="none" tIns="0" bIns="0" rtlCol="0">
            <a:spAutoFit/>
          </a:bodyPr>
          <a:lstStyle/>
          <a:p>
            <a:pPr defTabSz="914400"/>
            <a:r>
              <a:rPr lang="en-US" sz="1400" dirty="0" err="1">
                <a:solidFill>
                  <a:prstClr val="black"/>
                </a:solidFill>
                <a:latin typeface="Tw Cen MT"/>
              </a:rPr>
              <a:t>rd</a:t>
            </a:r>
            <a:endParaRPr lang="en-US" sz="1400" dirty="0">
              <a:solidFill>
                <a:prstClr val="black"/>
              </a:solidFill>
              <a:latin typeface="Tw Cen MT"/>
            </a:endParaRPr>
          </a:p>
        </p:txBody>
      </p:sp>
      <p:sp>
        <p:nvSpPr>
          <p:cNvPr id="230" name="TextBox 229">
            <a:extLst>
              <a:ext uri="{FF2B5EF4-FFF2-40B4-BE49-F238E27FC236}">
                <a16:creationId xmlns:a16="http://schemas.microsoft.com/office/drawing/2014/main" id="{35F59210-435D-427F-B046-EEF1CD6B22F3}"/>
              </a:ext>
            </a:extLst>
          </p:cNvPr>
          <p:cNvSpPr txBox="1"/>
          <p:nvPr/>
        </p:nvSpPr>
        <p:spPr>
          <a:xfrm>
            <a:off x="6712590" y="5338549"/>
            <a:ext cx="1077539" cy="369332"/>
          </a:xfrm>
          <a:prstGeom prst="rect">
            <a:avLst/>
          </a:prstGeom>
          <a:noFill/>
        </p:spPr>
        <p:txBody>
          <a:bodyPr wrap="square" rtlCol="0">
            <a:spAutoFit/>
          </a:bodyPr>
          <a:lstStyle/>
          <a:p>
            <a:pPr defTabSz="914400"/>
            <a:r>
              <a:rPr lang="en-US" dirty="0" err="1">
                <a:solidFill>
                  <a:prstClr val="black"/>
                </a:solidFill>
                <a:latin typeface="Tw Cen MT"/>
              </a:rPr>
              <a:t>Spawners</a:t>
            </a:r>
            <a:endParaRPr lang="en-US" dirty="0">
              <a:solidFill>
                <a:prstClr val="black"/>
              </a:solidFill>
              <a:latin typeface="Tw Cen MT"/>
            </a:endParaRPr>
          </a:p>
        </p:txBody>
      </p:sp>
      <p:sp>
        <p:nvSpPr>
          <p:cNvPr id="231" name="TextBox 230">
            <a:extLst>
              <a:ext uri="{FF2B5EF4-FFF2-40B4-BE49-F238E27FC236}">
                <a16:creationId xmlns:a16="http://schemas.microsoft.com/office/drawing/2014/main" id="{853B3629-9083-4F77-BE92-907F0CE065EF}"/>
              </a:ext>
            </a:extLst>
          </p:cNvPr>
          <p:cNvSpPr txBox="1"/>
          <p:nvPr/>
        </p:nvSpPr>
        <p:spPr>
          <a:xfrm>
            <a:off x="8980568" y="3839847"/>
            <a:ext cx="1077539" cy="369332"/>
          </a:xfrm>
          <a:prstGeom prst="rect">
            <a:avLst/>
          </a:prstGeom>
          <a:noFill/>
        </p:spPr>
        <p:txBody>
          <a:bodyPr wrap="square" rtlCol="0">
            <a:spAutoFit/>
          </a:bodyPr>
          <a:lstStyle/>
          <a:p>
            <a:pPr defTabSz="914400"/>
            <a:r>
              <a:rPr lang="en-US" dirty="0">
                <a:solidFill>
                  <a:prstClr val="black"/>
                </a:solidFill>
                <a:latin typeface="Tw Cen MT"/>
              </a:rPr>
              <a:t>Workers</a:t>
            </a:r>
          </a:p>
        </p:txBody>
      </p:sp>
      <p:cxnSp>
        <p:nvCxnSpPr>
          <p:cNvPr id="232" name="Straight Connector 231">
            <a:extLst>
              <a:ext uri="{FF2B5EF4-FFF2-40B4-BE49-F238E27FC236}">
                <a16:creationId xmlns:a16="http://schemas.microsoft.com/office/drawing/2014/main" id="{D93486DC-CA82-4022-9A46-0CD32345286A}"/>
              </a:ext>
            </a:extLst>
          </p:cNvPr>
          <p:cNvCxnSpPr>
            <a:cxnSpLocks/>
            <a:stCxn id="97" idx="3"/>
          </p:cNvCxnSpPr>
          <p:nvPr/>
        </p:nvCxnSpPr>
        <p:spPr>
          <a:xfrm>
            <a:off x="8454774" y="3921426"/>
            <a:ext cx="551539" cy="49372"/>
          </a:xfrm>
          <a:prstGeom prst="line">
            <a:avLst/>
          </a:prstGeom>
          <a:noFill/>
          <a:ln w="19050" cap="flat" cmpd="sng" algn="ctr">
            <a:solidFill>
              <a:sysClr val="windowText" lastClr="000000"/>
            </a:solidFill>
            <a:prstDash val="solid"/>
          </a:ln>
          <a:effectLst/>
        </p:spPr>
      </p:cxnSp>
      <p:cxnSp>
        <p:nvCxnSpPr>
          <p:cNvPr id="233" name="Straight Connector 232">
            <a:extLst>
              <a:ext uri="{FF2B5EF4-FFF2-40B4-BE49-F238E27FC236}">
                <a16:creationId xmlns:a16="http://schemas.microsoft.com/office/drawing/2014/main" id="{BDD8AF96-3AF3-4EC6-90CB-AB60E3585BE2}"/>
              </a:ext>
            </a:extLst>
          </p:cNvPr>
          <p:cNvCxnSpPr>
            <a:cxnSpLocks/>
          </p:cNvCxnSpPr>
          <p:nvPr/>
        </p:nvCxnSpPr>
        <p:spPr>
          <a:xfrm flipV="1">
            <a:off x="9209953" y="4154645"/>
            <a:ext cx="154368" cy="291800"/>
          </a:xfrm>
          <a:prstGeom prst="line">
            <a:avLst/>
          </a:prstGeom>
          <a:noFill/>
          <a:ln w="19050" cap="flat" cmpd="sng" algn="ctr">
            <a:solidFill>
              <a:sysClr val="windowText" lastClr="000000"/>
            </a:solidFill>
            <a:prstDash val="solid"/>
          </a:ln>
          <a:effectLst/>
        </p:spPr>
      </p:cxnSp>
      <p:cxnSp>
        <p:nvCxnSpPr>
          <p:cNvPr id="234" name="Straight Connector 233">
            <a:extLst>
              <a:ext uri="{FF2B5EF4-FFF2-40B4-BE49-F238E27FC236}">
                <a16:creationId xmlns:a16="http://schemas.microsoft.com/office/drawing/2014/main" id="{BC0FE05B-B96D-46E7-BACD-64DDC6980B91}"/>
              </a:ext>
            </a:extLst>
          </p:cNvPr>
          <p:cNvCxnSpPr>
            <a:cxnSpLocks/>
          </p:cNvCxnSpPr>
          <p:nvPr/>
        </p:nvCxnSpPr>
        <p:spPr>
          <a:xfrm flipV="1">
            <a:off x="7127315" y="4650280"/>
            <a:ext cx="179543" cy="764456"/>
          </a:xfrm>
          <a:prstGeom prst="line">
            <a:avLst/>
          </a:prstGeom>
          <a:noFill/>
          <a:ln w="19050" cap="flat" cmpd="sng" algn="ctr">
            <a:solidFill>
              <a:sysClr val="windowText" lastClr="000000"/>
            </a:solidFill>
            <a:prstDash val="solid"/>
          </a:ln>
          <a:effectLst/>
        </p:spPr>
      </p:cxnSp>
      <p:cxnSp>
        <p:nvCxnSpPr>
          <p:cNvPr id="235" name="Straight Connector 234">
            <a:extLst>
              <a:ext uri="{FF2B5EF4-FFF2-40B4-BE49-F238E27FC236}">
                <a16:creationId xmlns:a16="http://schemas.microsoft.com/office/drawing/2014/main" id="{FB2E026F-3001-4E8A-A02D-D85BE39F0C4D}"/>
              </a:ext>
            </a:extLst>
          </p:cNvPr>
          <p:cNvCxnSpPr>
            <a:cxnSpLocks/>
            <a:stCxn id="107" idx="3"/>
          </p:cNvCxnSpPr>
          <p:nvPr/>
        </p:nvCxnSpPr>
        <p:spPr>
          <a:xfrm flipV="1">
            <a:off x="7889783" y="4086399"/>
            <a:ext cx="1131575" cy="138827"/>
          </a:xfrm>
          <a:prstGeom prst="line">
            <a:avLst/>
          </a:prstGeom>
          <a:noFill/>
          <a:ln w="19050" cap="flat" cmpd="sng" algn="ctr">
            <a:solidFill>
              <a:sysClr val="windowText" lastClr="000000"/>
            </a:solidFill>
            <a:prstDash val="solid"/>
          </a:ln>
          <a:effectLst/>
        </p:spPr>
      </p:cxnSp>
      <p:cxnSp>
        <p:nvCxnSpPr>
          <p:cNvPr id="236" name="Straight Connector 235">
            <a:extLst>
              <a:ext uri="{FF2B5EF4-FFF2-40B4-BE49-F238E27FC236}">
                <a16:creationId xmlns:a16="http://schemas.microsoft.com/office/drawing/2014/main" id="{E182AFFC-DFD0-4EE4-874F-DB827B94A959}"/>
              </a:ext>
            </a:extLst>
          </p:cNvPr>
          <p:cNvCxnSpPr>
            <a:cxnSpLocks/>
          </p:cNvCxnSpPr>
          <p:nvPr/>
        </p:nvCxnSpPr>
        <p:spPr>
          <a:xfrm flipV="1">
            <a:off x="7457106" y="4962699"/>
            <a:ext cx="116452" cy="460818"/>
          </a:xfrm>
          <a:prstGeom prst="line">
            <a:avLst/>
          </a:prstGeom>
          <a:noFill/>
          <a:ln w="19050" cap="flat" cmpd="sng" algn="ctr">
            <a:solidFill>
              <a:sysClr val="windowText" lastClr="000000"/>
            </a:solidFill>
            <a:prstDash val="solid"/>
          </a:ln>
          <a:effectLst/>
        </p:spPr>
      </p:cxnSp>
      <p:cxnSp>
        <p:nvCxnSpPr>
          <p:cNvPr id="237" name="Straight Connector 236">
            <a:extLst>
              <a:ext uri="{FF2B5EF4-FFF2-40B4-BE49-F238E27FC236}">
                <a16:creationId xmlns:a16="http://schemas.microsoft.com/office/drawing/2014/main" id="{FA68009F-56A7-439F-909A-76A5C097FF93}"/>
              </a:ext>
            </a:extLst>
          </p:cNvPr>
          <p:cNvCxnSpPr>
            <a:cxnSpLocks/>
          </p:cNvCxnSpPr>
          <p:nvPr/>
        </p:nvCxnSpPr>
        <p:spPr>
          <a:xfrm flipV="1">
            <a:off x="7693712" y="5267499"/>
            <a:ext cx="138926" cy="182734"/>
          </a:xfrm>
          <a:prstGeom prst="line">
            <a:avLst/>
          </a:prstGeom>
          <a:noFill/>
          <a:ln w="19050" cap="flat" cmpd="sng" algn="ctr">
            <a:solidFill>
              <a:sysClr val="windowText" lastClr="000000"/>
            </a:solidFill>
            <a:prstDash val="solid"/>
          </a:ln>
          <a:effectLst/>
        </p:spPr>
      </p:cxnSp>
      <p:sp>
        <p:nvSpPr>
          <p:cNvPr id="238" name="TextBox 237">
            <a:extLst>
              <a:ext uri="{FF2B5EF4-FFF2-40B4-BE49-F238E27FC236}">
                <a16:creationId xmlns:a16="http://schemas.microsoft.com/office/drawing/2014/main" id="{853B3629-9083-4F77-BE92-907F0CE065EF}"/>
              </a:ext>
            </a:extLst>
          </p:cNvPr>
          <p:cNvSpPr txBox="1"/>
          <p:nvPr/>
        </p:nvSpPr>
        <p:spPr>
          <a:xfrm>
            <a:off x="8618138" y="4901690"/>
            <a:ext cx="1077539" cy="307777"/>
          </a:xfrm>
          <a:prstGeom prst="rect">
            <a:avLst/>
          </a:prstGeom>
          <a:noFill/>
        </p:spPr>
        <p:txBody>
          <a:bodyPr wrap="square" rtlCol="0">
            <a:spAutoFit/>
          </a:bodyPr>
          <a:lstStyle/>
          <a:p>
            <a:pPr defTabSz="914400"/>
            <a:r>
              <a:rPr lang="en-US" sz="1400" b="1" dirty="0">
                <a:solidFill>
                  <a:srgbClr val="FF0000"/>
                </a:solidFill>
                <a:latin typeface="Tw Cen MT"/>
              </a:rPr>
              <a:t>ABORT</a:t>
            </a:r>
          </a:p>
        </p:txBody>
      </p:sp>
      <p:sp>
        <p:nvSpPr>
          <p:cNvPr id="239" name="TextBox 238">
            <a:extLst>
              <a:ext uri="{FF2B5EF4-FFF2-40B4-BE49-F238E27FC236}">
                <a16:creationId xmlns:a16="http://schemas.microsoft.com/office/drawing/2014/main" id="{853B3629-9083-4F77-BE92-907F0CE065EF}"/>
              </a:ext>
            </a:extLst>
          </p:cNvPr>
          <p:cNvSpPr txBox="1"/>
          <p:nvPr/>
        </p:nvSpPr>
        <p:spPr>
          <a:xfrm>
            <a:off x="9506226" y="4437544"/>
            <a:ext cx="1441866" cy="307777"/>
          </a:xfrm>
          <a:prstGeom prst="rect">
            <a:avLst/>
          </a:prstGeom>
          <a:noFill/>
        </p:spPr>
        <p:txBody>
          <a:bodyPr wrap="square" rtlCol="0">
            <a:spAutoFit/>
          </a:bodyPr>
          <a:lstStyle/>
          <a:p>
            <a:pPr defTabSz="914400"/>
            <a:r>
              <a:rPr lang="en-US" sz="1400" b="1" dirty="0">
                <a:solidFill>
                  <a:srgbClr val="00B0F0"/>
                </a:solidFill>
                <a:latin typeface="Tw Cen MT"/>
              </a:rPr>
              <a:t>RE-EXECUTE</a:t>
            </a:r>
          </a:p>
        </p:txBody>
      </p:sp>
      <p:sp>
        <p:nvSpPr>
          <p:cNvPr id="90" name="Footer Placeholder 4"/>
          <p:cNvSpPr>
            <a:spLocks noGrp="1"/>
          </p:cNvSpPr>
          <p:nvPr>
            <p:ph type="ftr" sz="quarter" idx="11"/>
          </p:nvPr>
        </p:nvSpPr>
        <p:spPr>
          <a:xfrm>
            <a:off x="611142" y="6446837"/>
            <a:ext cx="9663090" cy="365125"/>
          </a:xfrm>
        </p:spPr>
        <p:txBody>
          <a:bodyPr/>
          <a:lstStyle/>
          <a:p>
            <a:r>
              <a:rPr lang="en-US" dirty="0"/>
              <a:t>ISCA 2020		T4: Compiling Sequential Code for Effective Speculative Parallelization in Hardware</a:t>
            </a:r>
          </a:p>
        </p:txBody>
      </p:sp>
      <p:pic>
        <p:nvPicPr>
          <p:cNvPr id="8" name="Picture 7"/>
          <p:cNvPicPr>
            <a:picLocks noChangeAspect="1"/>
          </p:cNvPicPr>
          <p:nvPr/>
        </p:nvPicPr>
        <p:blipFill>
          <a:blip r:embed="rId3"/>
          <a:stretch>
            <a:fillRect/>
          </a:stretch>
        </p:blipFill>
        <p:spPr>
          <a:xfrm>
            <a:off x="693792" y="4721163"/>
            <a:ext cx="2491368" cy="1520292"/>
          </a:xfrm>
          <a:prstGeom prst="rect">
            <a:avLst/>
          </a:prstGeom>
        </p:spPr>
      </p:pic>
    </p:spTree>
    <p:extLst>
      <p:ext uri="{BB962C8B-B14F-4D97-AF65-F5344CB8AC3E}">
        <p14:creationId xmlns:p14="http://schemas.microsoft.com/office/powerpoint/2010/main" val="288096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693792" y="4721163"/>
            <a:ext cx="2491368" cy="1520292"/>
          </a:xfrm>
          <a:prstGeom prst="rect">
            <a:avLst/>
          </a:prstGeom>
        </p:spPr>
      </p:pic>
      <p:pic>
        <p:nvPicPr>
          <p:cNvPr id="8" name="Picture 7"/>
          <p:cNvPicPr>
            <a:picLocks noChangeAspect="1"/>
          </p:cNvPicPr>
          <p:nvPr/>
        </p:nvPicPr>
        <p:blipFill>
          <a:blip r:embed="rId4"/>
          <a:stretch>
            <a:fillRect/>
          </a:stretch>
        </p:blipFill>
        <p:spPr>
          <a:xfrm>
            <a:off x="702301" y="4724400"/>
            <a:ext cx="3164020" cy="1507792"/>
          </a:xfrm>
          <a:prstGeom prst="rect">
            <a:avLst/>
          </a:prstGeom>
        </p:spPr>
      </p:pic>
      <p:sp>
        <p:nvSpPr>
          <p:cNvPr id="2" name="Title 1"/>
          <p:cNvSpPr>
            <a:spLocks noGrp="1"/>
          </p:cNvSpPr>
          <p:nvPr>
            <p:ph type="title"/>
          </p:nvPr>
        </p:nvSpPr>
        <p:spPr/>
        <p:txBody>
          <a:bodyPr>
            <a:normAutofit/>
          </a:bodyPr>
          <a:lstStyle/>
          <a:p>
            <a:r>
              <a:rPr lang="en-US" sz="4400" dirty="0"/>
              <a:t>Tiny tasks make aborts cheap</a:t>
            </a:r>
          </a:p>
        </p:txBody>
      </p:sp>
      <p:sp>
        <p:nvSpPr>
          <p:cNvPr id="3" name="Content Placeholder 2"/>
          <p:cNvSpPr>
            <a:spLocks noGrp="1"/>
          </p:cNvSpPr>
          <p:nvPr>
            <p:ph idx="1"/>
          </p:nvPr>
        </p:nvSpPr>
        <p:spPr>
          <a:xfrm>
            <a:off x="611141" y="1508852"/>
            <a:ext cx="5444594" cy="3481817"/>
          </a:xfrm>
        </p:spPr>
        <p:txBody>
          <a:bodyPr>
            <a:normAutofit/>
          </a:bodyPr>
          <a:lstStyle/>
          <a:p>
            <a:pPr marL="0" indent="0">
              <a:buNone/>
            </a:pPr>
            <a:r>
              <a:rPr lang="en-US" i="1" dirty="0"/>
              <a:t>Isolate</a:t>
            </a:r>
            <a:r>
              <a:rPr lang="en-US" dirty="0"/>
              <a:t> contentious memory accesses into tiny tasks, to limit the damage when they abort</a:t>
            </a:r>
            <a:endParaRPr lang="en-US" i="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ISCA 2020		T4: Compiling Sequential Code for Effective Speculative Parallelization in Hardware</a:t>
            </a:r>
          </a:p>
        </p:txBody>
      </p:sp>
      <p:grpSp>
        <p:nvGrpSpPr>
          <p:cNvPr id="7" name="Group 6"/>
          <p:cNvGrpSpPr/>
          <p:nvPr/>
        </p:nvGrpSpPr>
        <p:grpSpPr>
          <a:xfrm>
            <a:off x="5639975" y="4453740"/>
            <a:ext cx="3587505" cy="1243387"/>
            <a:chOff x="5639975" y="4453740"/>
            <a:chExt cx="3587505" cy="1243387"/>
          </a:xfrm>
        </p:grpSpPr>
        <p:grpSp>
          <p:nvGrpSpPr>
            <p:cNvPr id="283" name="Group 282">
              <a:extLst>
                <a:ext uri="{FF2B5EF4-FFF2-40B4-BE49-F238E27FC236}">
                  <a16:creationId xmlns:a16="http://schemas.microsoft.com/office/drawing/2014/main" id="{C5B28DC5-E6FE-49BB-9EB4-76C17EA9503D}"/>
                </a:ext>
              </a:extLst>
            </p:cNvPr>
            <p:cNvGrpSpPr/>
            <p:nvPr/>
          </p:nvGrpSpPr>
          <p:grpSpPr>
            <a:xfrm>
              <a:off x="6015377" y="4472371"/>
              <a:ext cx="1092381" cy="188184"/>
              <a:chOff x="3740908" y="2514610"/>
              <a:chExt cx="1092381" cy="188184"/>
            </a:xfrm>
          </p:grpSpPr>
          <p:sp>
            <p:nvSpPr>
              <p:cNvPr id="284" name="Rectangle 283">
                <a:extLst>
                  <a:ext uri="{FF2B5EF4-FFF2-40B4-BE49-F238E27FC236}">
                    <a16:creationId xmlns:a16="http://schemas.microsoft.com/office/drawing/2014/main" id="{4CA91675-0FAE-4889-8AC8-94E9644B8C8D}"/>
                  </a:ext>
                </a:extLst>
              </p:cNvPr>
              <p:cNvSpPr/>
              <p:nvPr/>
            </p:nvSpPr>
            <p:spPr>
              <a:xfrm>
                <a:off x="4033600" y="2514610"/>
                <a:ext cx="799689"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85" name="Rectangle 284">
                <a:extLst>
                  <a:ext uri="{FF2B5EF4-FFF2-40B4-BE49-F238E27FC236}">
                    <a16:creationId xmlns:a16="http://schemas.microsoft.com/office/drawing/2014/main" id="{80A599D4-D8F3-4910-90C0-BA2FE9FCF304}"/>
                  </a:ext>
                </a:extLst>
              </p:cNvPr>
              <p:cNvSpPr/>
              <p:nvPr/>
            </p:nvSpPr>
            <p:spPr>
              <a:xfrm>
                <a:off x="3740908" y="2514610"/>
                <a:ext cx="2926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86" name="Rectangle 285">
                <a:extLst>
                  <a:ext uri="{FF2B5EF4-FFF2-40B4-BE49-F238E27FC236}">
                    <a16:creationId xmlns:a16="http://schemas.microsoft.com/office/drawing/2014/main" id="{BB186EE9-910D-4D99-A22E-020BFDA48DE3}"/>
                  </a:ext>
                </a:extLst>
              </p:cNvPr>
              <p:cNvSpPr/>
              <p:nvPr/>
            </p:nvSpPr>
            <p:spPr>
              <a:xfrm>
                <a:off x="3740908" y="2514610"/>
                <a:ext cx="1092381"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287" name="TextBox 286">
              <a:extLst>
                <a:ext uri="{FF2B5EF4-FFF2-40B4-BE49-F238E27FC236}">
                  <a16:creationId xmlns:a16="http://schemas.microsoft.com/office/drawing/2014/main" id="{8EE4EC2F-465D-45BE-B90F-F32B99545A54}"/>
                </a:ext>
              </a:extLst>
            </p:cNvPr>
            <p:cNvSpPr txBox="1"/>
            <p:nvPr/>
          </p:nvSpPr>
          <p:spPr>
            <a:xfrm>
              <a:off x="6834373" y="4453740"/>
              <a:ext cx="364202" cy="215444"/>
            </a:xfrm>
            <a:prstGeom prst="rect">
              <a:avLst/>
            </a:prstGeom>
            <a:noFill/>
          </p:spPr>
          <p:txBody>
            <a:bodyPr wrap="none" tIns="0" bIns="0" rtlCol="0">
              <a:spAutoFit/>
            </a:bodyPr>
            <a:lstStyle/>
            <a:p>
              <a:pPr defTabSz="914400"/>
              <a:r>
                <a:rPr lang="en-US" sz="1400" dirty="0" err="1">
                  <a:solidFill>
                    <a:prstClr val="black"/>
                  </a:solidFill>
                  <a:latin typeface="Tw Cen MT"/>
                </a:rPr>
                <a:t>wr</a:t>
              </a:r>
              <a:endParaRPr lang="en-US" sz="1400" dirty="0">
                <a:solidFill>
                  <a:prstClr val="black"/>
                </a:solidFill>
                <a:latin typeface="Tw Cen MT"/>
              </a:endParaRPr>
            </a:p>
          </p:txBody>
        </p:sp>
        <p:grpSp>
          <p:nvGrpSpPr>
            <p:cNvPr id="288" name="Group 287">
              <a:extLst>
                <a:ext uri="{FF2B5EF4-FFF2-40B4-BE49-F238E27FC236}">
                  <a16:creationId xmlns:a16="http://schemas.microsoft.com/office/drawing/2014/main" id="{47795E8B-5FEA-418B-B95E-11A507CAA057}"/>
                </a:ext>
              </a:extLst>
            </p:cNvPr>
            <p:cNvGrpSpPr/>
            <p:nvPr/>
          </p:nvGrpSpPr>
          <p:grpSpPr>
            <a:xfrm>
              <a:off x="6097555" y="5048172"/>
              <a:ext cx="949924" cy="188184"/>
              <a:chOff x="3740906" y="2514610"/>
              <a:chExt cx="949924" cy="188184"/>
            </a:xfrm>
          </p:grpSpPr>
          <p:sp>
            <p:nvSpPr>
              <p:cNvPr id="289" name="Rectangle 288">
                <a:extLst>
                  <a:ext uri="{FF2B5EF4-FFF2-40B4-BE49-F238E27FC236}">
                    <a16:creationId xmlns:a16="http://schemas.microsoft.com/office/drawing/2014/main" id="{25BB97BE-E667-402F-8340-726B358B5496}"/>
                  </a:ext>
                </a:extLst>
              </p:cNvPr>
              <p:cNvSpPr/>
              <p:nvPr/>
            </p:nvSpPr>
            <p:spPr>
              <a:xfrm>
                <a:off x="4033599" y="2514610"/>
                <a:ext cx="657231"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90" name="Rectangle 289">
                <a:extLst>
                  <a:ext uri="{FF2B5EF4-FFF2-40B4-BE49-F238E27FC236}">
                    <a16:creationId xmlns:a16="http://schemas.microsoft.com/office/drawing/2014/main" id="{E2666973-BD59-41D8-9466-9F07327502D3}"/>
                  </a:ext>
                </a:extLst>
              </p:cNvPr>
              <p:cNvSpPr/>
              <p:nvPr/>
            </p:nvSpPr>
            <p:spPr>
              <a:xfrm>
                <a:off x="3740906" y="2514610"/>
                <a:ext cx="292693"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91" name="Rectangle 290">
                <a:extLst>
                  <a:ext uri="{FF2B5EF4-FFF2-40B4-BE49-F238E27FC236}">
                    <a16:creationId xmlns:a16="http://schemas.microsoft.com/office/drawing/2014/main" id="{6E9DD6DF-E497-4F1A-91A6-84B2F48A3272}"/>
                  </a:ext>
                </a:extLst>
              </p:cNvPr>
              <p:cNvSpPr/>
              <p:nvPr/>
            </p:nvSpPr>
            <p:spPr>
              <a:xfrm>
                <a:off x="3740906" y="2514610"/>
                <a:ext cx="949924" cy="188184"/>
              </a:xfrm>
              <a:prstGeom prst="rect">
                <a:avLst/>
              </a:prstGeom>
              <a:noFill/>
              <a:ln w="38100" cap="flat" cmpd="sng" algn="ctr">
                <a:solidFill>
                  <a:srgbClr val="FF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292" name="TextBox 291">
              <a:extLst>
                <a:ext uri="{FF2B5EF4-FFF2-40B4-BE49-F238E27FC236}">
                  <a16:creationId xmlns:a16="http://schemas.microsoft.com/office/drawing/2014/main" id="{AFA60B69-34CF-4D5C-86E4-D86CC822B70E}"/>
                </a:ext>
              </a:extLst>
            </p:cNvPr>
            <p:cNvSpPr txBox="1"/>
            <p:nvPr/>
          </p:nvSpPr>
          <p:spPr>
            <a:xfrm>
              <a:off x="6588672" y="5020912"/>
              <a:ext cx="364202" cy="215444"/>
            </a:xfrm>
            <a:prstGeom prst="rect">
              <a:avLst/>
            </a:prstGeom>
            <a:noFill/>
          </p:spPr>
          <p:txBody>
            <a:bodyPr wrap="none" tIns="0" bIns="0" rtlCol="0">
              <a:spAutoFit/>
            </a:bodyPr>
            <a:lstStyle/>
            <a:p>
              <a:pPr defTabSz="914400"/>
              <a:r>
                <a:rPr lang="en-US" sz="1400" dirty="0" err="1">
                  <a:solidFill>
                    <a:prstClr val="black"/>
                  </a:solidFill>
                  <a:latin typeface="Tw Cen MT"/>
                </a:rPr>
                <a:t>wr</a:t>
              </a:r>
              <a:endParaRPr lang="en-US" sz="1400" dirty="0">
                <a:solidFill>
                  <a:prstClr val="black"/>
                </a:solidFill>
                <a:latin typeface="Tw Cen MT"/>
              </a:endParaRPr>
            </a:p>
          </p:txBody>
        </p:sp>
        <p:cxnSp>
          <p:nvCxnSpPr>
            <p:cNvPr id="293" name="Straight Arrow Connector 292">
              <a:extLst>
                <a:ext uri="{FF2B5EF4-FFF2-40B4-BE49-F238E27FC236}">
                  <a16:creationId xmlns:a16="http://schemas.microsoft.com/office/drawing/2014/main" id="{F8102AA8-0C5D-4E02-8B3F-DABC5EDCDF63}"/>
                </a:ext>
              </a:extLst>
            </p:cNvPr>
            <p:cNvCxnSpPr>
              <a:cxnSpLocks/>
            </p:cNvCxnSpPr>
            <p:nvPr/>
          </p:nvCxnSpPr>
          <p:spPr>
            <a:xfrm flipH="1">
              <a:off x="6774274" y="4636281"/>
              <a:ext cx="176215" cy="407194"/>
            </a:xfrm>
            <a:prstGeom prst="straightConnector1">
              <a:avLst/>
            </a:prstGeom>
            <a:noFill/>
            <a:ln w="38100" cap="flat" cmpd="sng" algn="ctr">
              <a:solidFill>
                <a:srgbClr val="FF0000"/>
              </a:solidFill>
              <a:prstDash val="solid"/>
              <a:tailEnd type="triangle"/>
            </a:ln>
            <a:effectLst/>
          </p:spPr>
        </p:cxnSp>
        <p:grpSp>
          <p:nvGrpSpPr>
            <p:cNvPr id="294" name="Group 293">
              <a:extLst>
                <a:ext uri="{FF2B5EF4-FFF2-40B4-BE49-F238E27FC236}">
                  <a16:creationId xmlns:a16="http://schemas.microsoft.com/office/drawing/2014/main" id="{A8B1C328-37B6-43EB-B8AD-B7C2D9FD4532}"/>
                </a:ext>
              </a:extLst>
            </p:cNvPr>
            <p:cNvGrpSpPr/>
            <p:nvPr/>
          </p:nvGrpSpPr>
          <p:grpSpPr>
            <a:xfrm>
              <a:off x="7490139" y="5048172"/>
              <a:ext cx="1358952" cy="188184"/>
              <a:chOff x="3738140" y="2514610"/>
              <a:chExt cx="1358952" cy="188184"/>
            </a:xfrm>
          </p:grpSpPr>
          <p:sp>
            <p:nvSpPr>
              <p:cNvPr id="295" name="Rectangle 294">
                <a:extLst>
                  <a:ext uri="{FF2B5EF4-FFF2-40B4-BE49-F238E27FC236}">
                    <a16:creationId xmlns:a16="http://schemas.microsoft.com/office/drawing/2014/main" id="{3B89A2DF-E224-4DC6-870B-D3D73C0A78C7}"/>
                  </a:ext>
                </a:extLst>
              </p:cNvPr>
              <p:cNvSpPr/>
              <p:nvPr/>
            </p:nvSpPr>
            <p:spPr>
              <a:xfrm>
                <a:off x="4033599" y="2514610"/>
                <a:ext cx="1063493"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96" name="Rectangle 295">
                <a:extLst>
                  <a:ext uri="{FF2B5EF4-FFF2-40B4-BE49-F238E27FC236}">
                    <a16:creationId xmlns:a16="http://schemas.microsoft.com/office/drawing/2014/main" id="{9F11D880-BC3D-4DB7-9250-B47E2B657B73}"/>
                  </a:ext>
                </a:extLst>
              </p:cNvPr>
              <p:cNvSpPr/>
              <p:nvPr/>
            </p:nvSpPr>
            <p:spPr>
              <a:xfrm>
                <a:off x="3738140" y="2514610"/>
                <a:ext cx="295459"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97" name="Rectangle 296">
                <a:extLst>
                  <a:ext uri="{FF2B5EF4-FFF2-40B4-BE49-F238E27FC236}">
                    <a16:creationId xmlns:a16="http://schemas.microsoft.com/office/drawing/2014/main" id="{D37F03A5-B1D4-497A-9160-46BC69CD7430}"/>
                  </a:ext>
                </a:extLst>
              </p:cNvPr>
              <p:cNvSpPr/>
              <p:nvPr/>
            </p:nvSpPr>
            <p:spPr>
              <a:xfrm>
                <a:off x="3738140" y="2514610"/>
                <a:ext cx="1358952"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298" name="Straight Arrow Connector 297">
              <a:extLst>
                <a:ext uri="{FF2B5EF4-FFF2-40B4-BE49-F238E27FC236}">
                  <a16:creationId xmlns:a16="http://schemas.microsoft.com/office/drawing/2014/main" id="{EBAE6521-7572-4FC0-ABBC-9B1C546ED7C5}"/>
                </a:ext>
              </a:extLst>
            </p:cNvPr>
            <p:cNvCxnSpPr>
              <a:cxnSpLocks/>
              <a:stCxn id="291" idx="3"/>
              <a:endCxn id="297" idx="1"/>
            </p:cNvCxnSpPr>
            <p:nvPr/>
          </p:nvCxnSpPr>
          <p:spPr>
            <a:xfrm>
              <a:off x="7047479" y="5142264"/>
              <a:ext cx="442660" cy="0"/>
            </a:xfrm>
            <a:prstGeom prst="straightConnector1">
              <a:avLst/>
            </a:prstGeom>
            <a:noFill/>
            <a:ln w="38100" cap="flat" cmpd="sng" algn="ctr">
              <a:solidFill>
                <a:srgbClr val="00B0F0"/>
              </a:solidFill>
              <a:prstDash val="solid"/>
              <a:tailEnd type="triangle"/>
            </a:ln>
            <a:effectLst/>
          </p:spPr>
        </p:cxnSp>
        <p:sp>
          <p:nvSpPr>
            <p:cNvPr id="299" name="TextBox 298">
              <a:extLst>
                <a:ext uri="{FF2B5EF4-FFF2-40B4-BE49-F238E27FC236}">
                  <a16:creationId xmlns:a16="http://schemas.microsoft.com/office/drawing/2014/main" id="{F18F2093-A1D2-4D1B-B391-4CB124AD5F8D}"/>
                </a:ext>
              </a:extLst>
            </p:cNvPr>
            <p:cNvSpPr txBox="1"/>
            <p:nvPr/>
          </p:nvSpPr>
          <p:spPr>
            <a:xfrm>
              <a:off x="8038773" y="5028481"/>
              <a:ext cx="364202" cy="215444"/>
            </a:xfrm>
            <a:prstGeom prst="rect">
              <a:avLst/>
            </a:prstGeom>
            <a:noFill/>
          </p:spPr>
          <p:txBody>
            <a:bodyPr wrap="none" tIns="0" bIns="0" rtlCol="0">
              <a:spAutoFit/>
            </a:bodyPr>
            <a:lstStyle/>
            <a:p>
              <a:pPr defTabSz="914400"/>
              <a:r>
                <a:rPr lang="en-US" sz="1400" dirty="0" err="1">
                  <a:solidFill>
                    <a:prstClr val="black"/>
                  </a:solidFill>
                  <a:latin typeface="Tw Cen MT"/>
                </a:rPr>
                <a:t>wr</a:t>
              </a:r>
              <a:endParaRPr lang="en-US" sz="1400" dirty="0">
                <a:solidFill>
                  <a:prstClr val="black"/>
                </a:solidFill>
                <a:latin typeface="Tw Cen MT"/>
              </a:endParaRPr>
            </a:p>
          </p:txBody>
        </p:sp>
        <p:cxnSp>
          <p:nvCxnSpPr>
            <p:cNvPr id="300" name="Straight Arrow Connector 299">
              <a:extLst>
                <a:ext uri="{FF2B5EF4-FFF2-40B4-BE49-F238E27FC236}">
                  <a16:creationId xmlns:a16="http://schemas.microsoft.com/office/drawing/2014/main" id="{B17473D5-C6FB-444F-948B-458BF70F78C2}"/>
                </a:ext>
              </a:extLst>
            </p:cNvPr>
            <p:cNvCxnSpPr>
              <a:cxnSpLocks/>
            </p:cNvCxnSpPr>
            <p:nvPr/>
          </p:nvCxnSpPr>
          <p:spPr>
            <a:xfrm>
              <a:off x="5661359" y="5665767"/>
              <a:ext cx="3171109" cy="0"/>
            </a:xfrm>
            <a:prstGeom prst="straightConnector1">
              <a:avLst/>
            </a:prstGeom>
            <a:noFill/>
            <a:ln w="19050" cap="flat" cmpd="sng" algn="ctr">
              <a:solidFill>
                <a:sysClr val="windowText" lastClr="000000"/>
              </a:solidFill>
              <a:prstDash val="solid"/>
              <a:tailEnd type="triangle"/>
            </a:ln>
            <a:effectLst/>
          </p:spPr>
        </p:cxnSp>
        <p:sp>
          <p:nvSpPr>
            <p:cNvPr id="301" name="TextBox 300">
              <a:extLst>
                <a:ext uri="{FF2B5EF4-FFF2-40B4-BE49-F238E27FC236}">
                  <a16:creationId xmlns:a16="http://schemas.microsoft.com/office/drawing/2014/main" id="{2623EB9F-EEED-4DE4-B6FB-60243368EF50}"/>
                </a:ext>
              </a:extLst>
            </p:cNvPr>
            <p:cNvSpPr txBox="1"/>
            <p:nvPr/>
          </p:nvSpPr>
          <p:spPr>
            <a:xfrm>
              <a:off x="8244002" y="5327795"/>
              <a:ext cx="983478" cy="369332"/>
            </a:xfrm>
            <a:prstGeom prst="rect">
              <a:avLst/>
            </a:prstGeom>
            <a:noFill/>
          </p:spPr>
          <p:txBody>
            <a:bodyPr wrap="square" rtlCol="0">
              <a:spAutoFit/>
            </a:bodyPr>
            <a:lstStyle/>
            <a:p>
              <a:pPr defTabSz="914400"/>
              <a:r>
                <a:rPr lang="en-US" dirty="0">
                  <a:solidFill>
                    <a:prstClr val="black"/>
                  </a:solidFill>
                  <a:latin typeface="Tw Cen MT"/>
                </a:rPr>
                <a:t>Time</a:t>
              </a:r>
            </a:p>
          </p:txBody>
        </p:sp>
        <p:sp>
          <p:nvSpPr>
            <p:cNvPr id="302" name="Rectangle 301">
              <a:extLst>
                <a:ext uri="{FF2B5EF4-FFF2-40B4-BE49-F238E27FC236}">
                  <a16:creationId xmlns:a16="http://schemas.microsoft.com/office/drawing/2014/main" id="{050AA7C8-BB1B-4397-94BB-1AF47019EDE0}"/>
                </a:ext>
              </a:extLst>
            </p:cNvPr>
            <p:cNvSpPr/>
            <p:nvPr/>
          </p:nvSpPr>
          <p:spPr>
            <a:xfrm>
              <a:off x="5639975" y="4474680"/>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03" name="Straight Arrow Connector 302">
              <a:extLst>
                <a:ext uri="{FF2B5EF4-FFF2-40B4-BE49-F238E27FC236}">
                  <a16:creationId xmlns:a16="http://schemas.microsoft.com/office/drawing/2014/main" id="{837204DC-DE53-4E58-9AEA-AB6ADD3322F4}"/>
                </a:ext>
              </a:extLst>
            </p:cNvPr>
            <p:cNvCxnSpPr>
              <a:cxnSpLocks/>
              <a:stCxn id="302" idx="3"/>
              <a:endCxn id="285" idx="1"/>
            </p:cNvCxnSpPr>
            <p:nvPr/>
          </p:nvCxnSpPr>
          <p:spPr>
            <a:xfrm>
              <a:off x="5864475" y="4566463"/>
              <a:ext cx="150902" cy="0"/>
            </a:xfrm>
            <a:prstGeom prst="straightConnector1">
              <a:avLst/>
            </a:prstGeom>
            <a:noFill/>
            <a:ln w="28575" cap="flat" cmpd="sng" algn="ctr">
              <a:solidFill>
                <a:srgbClr val="94B6D2">
                  <a:lumMod val="50000"/>
                </a:srgbClr>
              </a:solidFill>
              <a:prstDash val="solid"/>
              <a:tailEnd type="triangle"/>
            </a:ln>
            <a:effectLst/>
          </p:spPr>
        </p:cxnSp>
        <p:sp>
          <p:nvSpPr>
            <p:cNvPr id="304" name="Rectangle 303">
              <a:extLst>
                <a:ext uri="{FF2B5EF4-FFF2-40B4-BE49-F238E27FC236}">
                  <a16:creationId xmlns:a16="http://schemas.microsoft.com/office/drawing/2014/main" id="{D94E547A-96A7-42AB-AE52-457E744AE9E4}"/>
                </a:ext>
              </a:extLst>
            </p:cNvPr>
            <p:cNvSpPr/>
            <p:nvPr/>
          </p:nvSpPr>
          <p:spPr>
            <a:xfrm>
              <a:off x="5714960" y="5052791"/>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05" name="Straight Arrow Connector 304">
              <a:extLst>
                <a:ext uri="{FF2B5EF4-FFF2-40B4-BE49-F238E27FC236}">
                  <a16:creationId xmlns:a16="http://schemas.microsoft.com/office/drawing/2014/main" id="{53449F6A-5A98-4394-A563-F9A1740DAC31}"/>
                </a:ext>
              </a:extLst>
            </p:cNvPr>
            <p:cNvCxnSpPr>
              <a:cxnSpLocks/>
              <a:stCxn id="304" idx="3"/>
              <a:endCxn id="290" idx="1"/>
            </p:cNvCxnSpPr>
            <p:nvPr/>
          </p:nvCxnSpPr>
          <p:spPr>
            <a:xfrm flipV="1">
              <a:off x="5939460" y="5142264"/>
              <a:ext cx="158095" cy="2310"/>
            </a:xfrm>
            <a:prstGeom prst="straightConnector1">
              <a:avLst/>
            </a:prstGeom>
            <a:noFill/>
            <a:ln w="28575" cap="flat" cmpd="sng" algn="ctr">
              <a:solidFill>
                <a:srgbClr val="94B6D2">
                  <a:lumMod val="50000"/>
                </a:srgbClr>
              </a:solidFill>
              <a:prstDash val="solid"/>
              <a:tailEnd type="triangle"/>
            </a:ln>
            <a:effectLst/>
          </p:spPr>
        </p:cxnSp>
        <p:cxnSp>
          <p:nvCxnSpPr>
            <p:cNvPr id="306" name="Straight Arrow Connector 305">
              <a:extLst>
                <a:ext uri="{FF2B5EF4-FFF2-40B4-BE49-F238E27FC236}">
                  <a16:creationId xmlns:a16="http://schemas.microsoft.com/office/drawing/2014/main" id="{E47181C6-28BD-4FD3-A846-C6F9A8342F62}"/>
                </a:ext>
              </a:extLst>
            </p:cNvPr>
            <p:cNvCxnSpPr>
              <a:cxnSpLocks/>
            </p:cNvCxnSpPr>
            <p:nvPr/>
          </p:nvCxnSpPr>
          <p:spPr>
            <a:xfrm>
              <a:off x="5712237" y="4598181"/>
              <a:ext cx="78581" cy="461963"/>
            </a:xfrm>
            <a:prstGeom prst="straightConnector1">
              <a:avLst/>
            </a:prstGeom>
            <a:noFill/>
            <a:ln w="28575" cap="flat" cmpd="sng" algn="ctr">
              <a:solidFill>
                <a:srgbClr val="94B6D2">
                  <a:lumMod val="50000"/>
                </a:srgbClr>
              </a:solidFill>
              <a:prstDash val="solid"/>
              <a:tailEnd type="triangle"/>
            </a:ln>
            <a:effectLst/>
          </p:spPr>
        </p:cxnSp>
        <p:cxnSp>
          <p:nvCxnSpPr>
            <p:cNvPr id="307" name="Straight Arrow Connector 306">
              <a:extLst>
                <a:ext uri="{FF2B5EF4-FFF2-40B4-BE49-F238E27FC236}">
                  <a16:creationId xmlns:a16="http://schemas.microsoft.com/office/drawing/2014/main" id="{956AE7F4-C9FE-4916-8124-1908E63858A2}"/>
                </a:ext>
              </a:extLst>
            </p:cNvPr>
            <p:cNvCxnSpPr>
              <a:cxnSpLocks/>
            </p:cNvCxnSpPr>
            <p:nvPr/>
          </p:nvCxnSpPr>
          <p:spPr>
            <a:xfrm>
              <a:off x="5807487" y="5172062"/>
              <a:ext cx="47625" cy="202407"/>
            </a:xfrm>
            <a:prstGeom prst="straightConnector1">
              <a:avLst/>
            </a:prstGeom>
            <a:noFill/>
            <a:ln w="28575" cap="flat" cmpd="sng" algn="ctr">
              <a:solidFill>
                <a:srgbClr val="94B6D2">
                  <a:lumMod val="50000"/>
                </a:srgbClr>
              </a:solidFill>
              <a:prstDash val="solid"/>
              <a:tailEnd type="triangle"/>
            </a:ln>
            <a:effectLst/>
          </p:spPr>
        </p:cxnSp>
        <p:sp>
          <p:nvSpPr>
            <p:cNvPr id="308" name="TextBox 307">
              <a:extLst>
                <a:ext uri="{FF2B5EF4-FFF2-40B4-BE49-F238E27FC236}">
                  <a16:creationId xmlns:a16="http://schemas.microsoft.com/office/drawing/2014/main" id="{7067B37E-AA91-4EB6-A61E-61A17A388258}"/>
                </a:ext>
              </a:extLst>
            </p:cNvPr>
            <p:cNvSpPr txBox="1"/>
            <p:nvPr/>
          </p:nvSpPr>
          <p:spPr>
            <a:xfrm rot="16200000">
              <a:off x="5650250" y="5188713"/>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grpSp>
      <p:sp>
        <p:nvSpPr>
          <p:cNvPr id="371" name="TextBox 370">
            <a:extLst>
              <a:ext uri="{FF2B5EF4-FFF2-40B4-BE49-F238E27FC236}">
                <a16:creationId xmlns:a16="http://schemas.microsoft.com/office/drawing/2014/main" id="{800FCBB4-884B-4FD7-A70B-7EF88E653E79}"/>
              </a:ext>
            </a:extLst>
          </p:cNvPr>
          <p:cNvSpPr txBox="1"/>
          <p:nvPr/>
        </p:nvSpPr>
        <p:spPr>
          <a:xfrm>
            <a:off x="11114695" y="5558930"/>
            <a:ext cx="983478" cy="369332"/>
          </a:xfrm>
          <a:prstGeom prst="rect">
            <a:avLst/>
          </a:prstGeom>
          <a:noFill/>
        </p:spPr>
        <p:txBody>
          <a:bodyPr wrap="square" rtlCol="0">
            <a:spAutoFit/>
          </a:bodyPr>
          <a:lstStyle/>
          <a:p>
            <a:pPr defTabSz="914400"/>
            <a:r>
              <a:rPr lang="en-US" dirty="0">
                <a:solidFill>
                  <a:prstClr val="black"/>
                </a:solidFill>
                <a:latin typeface="Tw Cen MT"/>
              </a:rPr>
              <a:t>Time</a:t>
            </a:r>
          </a:p>
        </p:txBody>
      </p:sp>
      <p:grpSp>
        <p:nvGrpSpPr>
          <p:cNvPr id="404" name="Group 403"/>
          <p:cNvGrpSpPr/>
          <p:nvPr/>
        </p:nvGrpSpPr>
        <p:grpSpPr>
          <a:xfrm>
            <a:off x="9481680" y="3980732"/>
            <a:ext cx="2240224" cy="1896866"/>
            <a:chOff x="9481680" y="3980732"/>
            <a:chExt cx="2240224" cy="1896866"/>
          </a:xfrm>
        </p:grpSpPr>
        <p:sp>
          <p:nvSpPr>
            <p:cNvPr id="351" name="Rectangle 350">
              <a:extLst>
                <a:ext uri="{FF2B5EF4-FFF2-40B4-BE49-F238E27FC236}">
                  <a16:creationId xmlns:a16="http://schemas.microsoft.com/office/drawing/2014/main" id="{A87A2B28-1BFD-446A-B728-408471B3A316}"/>
                </a:ext>
              </a:extLst>
            </p:cNvPr>
            <p:cNvSpPr/>
            <p:nvPr/>
          </p:nvSpPr>
          <p:spPr>
            <a:xfrm>
              <a:off x="9868439" y="3995033"/>
              <a:ext cx="292692" cy="188184"/>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352" name="Rectangle 351">
              <a:extLst>
                <a:ext uri="{FF2B5EF4-FFF2-40B4-BE49-F238E27FC236}">
                  <a16:creationId xmlns:a16="http://schemas.microsoft.com/office/drawing/2014/main" id="{2181EABA-5AAA-4FB5-8DF3-C8582B26BE78}"/>
                </a:ext>
              </a:extLst>
            </p:cNvPr>
            <p:cNvSpPr/>
            <p:nvPr/>
          </p:nvSpPr>
          <p:spPr>
            <a:xfrm>
              <a:off x="10737101" y="3980732"/>
              <a:ext cx="263804"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353" name="Rectangle 352">
              <a:extLst>
                <a:ext uri="{FF2B5EF4-FFF2-40B4-BE49-F238E27FC236}">
                  <a16:creationId xmlns:a16="http://schemas.microsoft.com/office/drawing/2014/main" id="{78EAD27D-7569-4604-9C06-52AE48BBE614}"/>
                </a:ext>
              </a:extLst>
            </p:cNvPr>
            <p:cNvSpPr/>
            <p:nvPr/>
          </p:nvSpPr>
          <p:spPr>
            <a:xfrm>
              <a:off x="10828540" y="4212087"/>
              <a:ext cx="263804"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354" name="Rectangle 353">
              <a:extLst>
                <a:ext uri="{FF2B5EF4-FFF2-40B4-BE49-F238E27FC236}">
                  <a16:creationId xmlns:a16="http://schemas.microsoft.com/office/drawing/2014/main" id="{A9F2C718-E8DE-481E-BF1E-6DB4FC9477D9}"/>
                </a:ext>
              </a:extLst>
            </p:cNvPr>
            <p:cNvSpPr/>
            <p:nvPr/>
          </p:nvSpPr>
          <p:spPr>
            <a:xfrm>
              <a:off x="10919979" y="4443442"/>
              <a:ext cx="263804"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Tw Cen MT"/>
                  <a:ea typeface="+mn-ea"/>
                  <a:cs typeface="+mn-cs"/>
                </a:rPr>
                <a:t>wr</a:t>
              </a:r>
              <a:endParaRPr kumimoji="0" lang="en-US" sz="1400" b="0" i="0" u="none" strike="noStrike" kern="0" cap="none" spc="0" normalizeH="0" baseline="0" noProof="0" dirty="0">
                <a:ln>
                  <a:noFill/>
                </a:ln>
                <a:solidFill>
                  <a:prstClr val="black"/>
                </a:solidFill>
                <a:effectLst/>
                <a:uLnTx/>
                <a:uFillTx/>
                <a:latin typeface="Tw Cen MT"/>
                <a:ea typeface="+mn-ea"/>
                <a:cs typeface="+mn-cs"/>
              </a:endParaRPr>
            </a:p>
          </p:txBody>
        </p:sp>
        <p:sp>
          <p:nvSpPr>
            <p:cNvPr id="355" name="Rectangle 354">
              <a:extLst>
                <a:ext uri="{FF2B5EF4-FFF2-40B4-BE49-F238E27FC236}">
                  <a16:creationId xmlns:a16="http://schemas.microsoft.com/office/drawing/2014/main" id="{39FD9F9A-520C-4BDD-9561-2FAC0F323B36}"/>
                </a:ext>
              </a:extLst>
            </p:cNvPr>
            <p:cNvSpPr/>
            <p:nvPr/>
          </p:nvSpPr>
          <p:spPr>
            <a:xfrm>
              <a:off x="9935079" y="4712501"/>
              <a:ext cx="292692" cy="188184"/>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356" name="Rectangle 355">
              <a:extLst>
                <a:ext uri="{FF2B5EF4-FFF2-40B4-BE49-F238E27FC236}">
                  <a16:creationId xmlns:a16="http://schemas.microsoft.com/office/drawing/2014/main" id="{E5B106C7-9258-4998-B844-463C0E4FABA7}"/>
                </a:ext>
              </a:extLst>
            </p:cNvPr>
            <p:cNvSpPr/>
            <p:nvPr/>
          </p:nvSpPr>
          <p:spPr>
            <a:xfrm>
              <a:off x="10726588" y="4677896"/>
              <a:ext cx="263804"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357" name="Rectangle 356">
              <a:extLst>
                <a:ext uri="{FF2B5EF4-FFF2-40B4-BE49-F238E27FC236}">
                  <a16:creationId xmlns:a16="http://schemas.microsoft.com/office/drawing/2014/main" id="{F4F2A01B-045E-4A21-A040-16F1A99BD7D8}"/>
                </a:ext>
              </a:extLst>
            </p:cNvPr>
            <p:cNvSpPr/>
            <p:nvPr/>
          </p:nvSpPr>
          <p:spPr>
            <a:xfrm>
              <a:off x="10818027" y="4916332"/>
              <a:ext cx="263804" cy="188184"/>
            </a:xfrm>
            <a:prstGeom prst="rect">
              <a:avLst/>
            </a:prstGeom>
            <a:solidFill>
              <a:srgbClr val="DD8047">
                <a:lumMod val="60000"/>
                <a:lumOff val="40000"/>
              </a:srgbClr>
            </a:solidFill>
            <a:ln w="38100" cap="flat" cmpd="sng" algn="ctr">
              <a:solidFill>
                <a:srgbClr val="FF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Tw Cen MT"/>
                  <a:ea typeface="+mn-ea"/>
                  <a:cs typeface="+mn-cs"/>
                </a:rPr>
                <a:t>wr</a:t>
              </a: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358" name="Rectangle 357">
              <a:extLst>
                <a:ext uri="{FF2B5EF4-FFF2-40B4-BE49-F238E27FC236}">
                  <a16:creationId xmlns:a16="http://schemas.microsoft.com/office/drawing/2014/main" id="{8D044744-CEF2-4708-B598-F366D0FB7F8B}"/>
                </a:ext>
              </a:extLst>
            </p:cNvPr>
            <p:cNvSpPr/>
            <p:nvPr/>
          </p:nvSpPr>
          <p:spPr>
            <a:xfrm>
              <a:off x="10919979" y="5154768"/>
              <a:ext cx="263804"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359" name="Rectangle 358">
              <a:extLst>
                <a:ext uri="{FF2B5EF4-FFF2-40B4-BE49-F238E27FC236}">
                  <a16:creationId xmlns:a16="http://schemas.microsoft.com/office/drawing/2014/main" id="{8A3F54BB-4321-4F7B-966A-0E666B809C58}"/>
                </a:ext>
              </a:extLst>
            </p:cNvPr>
            <p:cNvSpPr/>
            <p:nvPr/>
          </p:nvSpPr>
          <p:spPr>
            <a:xfrm>
              <a:off x="11011418" y="5393204"/>
              <a:ext cx="263804"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60" name="Straight Arrow Connector 359">
              <a:extLst>
                <a:ext uri="{FF2B5EF4-FFF2-40B4-BE49-F238E27FC236}">
                  <a16:creationId xmlns:a16="http://schemas.microsoft.com/office/drawing/2014/main" id="{DF1283BE-E7F3-4DEA-98BE-EB86D6772ACB}"/>
                </a:ext>
              </a:extLst>
            </p:cNvPr>
            <p:cNvCxnSpPr>
              <a:cxnSpLocks/>
              <a:stCxn id="354" idx="2"/>
              <a:endCxn id="357" idx="0"/>
            </p:cNvCxnSpPr>
            <p:nvPr/>
          </p:nvCxnSpPr>
          <p:spPr>
            <a:xfrm flipH="1">
              <a:off x="10949929" y="4631626"/>
              <a:ext cx="101952" cy="284706"/>
            </a:xfrm>
            <a:prstGeom prst="straightConnector1">
              <a:avLst/>
            </a:prstGeom>
            <a:noFill/>
            <a:ln w="38100" cap="flat" cmpd="sng" algn="ctr">
              <a:solidFill>
                <a:srgbClr val="FF0000"/>
              </a:solidFill>
              <a:prstDash val="solid"/>
              <a:tailEnd type="triangle"/>
            </a:ln>
            <a:effectLst/>
          </p:spPr>
        </p:cxnSp>
        <p:cxnSp>
          <p:nvCxnSpPr>
            <p:cNvPr id="361" name="Straight Arrow Connector 360">
              <a:extLst>
                <a:ext uri="{FF2B5EF4-FFF2-40B4-BE49-F238E27FC236}">
                  <a16:creationId xmlns:a16="http://schemas.microsoft.com/office/drawing/2014/main" id="{926DF0DB-564A-4055-8A6F-C0AC69173D69}"/>
                </a:ext>
              </a:extLst>
            </p:cNvPr>
            <p:cNvCxnSpPr>
              <a:cxnSpLocks/>
              <a:stCxn id="377" idx="3"/>
              <a:endCxn id="352" idx="1"/>
            </p:cNvCxnSpPr>
            <p:nvPr/>
          </p:nvCxnSpPr>
          <p:spPr>
            <a:xfrm flipV="1">
              <a:off x="10575927" y="4074824"/>
              <a:ext cx="161174" cy="2423"/>
            </a:xfrm>
            <a:prstGeom prst="straightConnector1">
              <a:avLst/>
            </a:prstGeom>
            <a:noFill/>
            <a:ln w="28575" cap="flat" cmpd="sng" algn="ctr">
              <a:solidFill>
                <a:srgbClr val="94B6D2">
                  <a:lumMod val="50000"/>
                </a:srgbClr>
              </a:solidFill>
              <a:prstDash val="solid"/>
              <a:tailEnd type="triangle"/>
            </a:ln>
            <a:effectLst/>
          </p:spPr>
        </p:cxnSp>
        <p:cxnSp>
          <p:nvCxnSpPr>
            <p:cNvPr id="362" name="Straight Arrow Connector 361">
              <a:extLst>
                <a:ext uri="{FF2B5EF4-FFF2-40B4-BE49-F238E27FC236}">
                  <a16:creationId xmlns:a16="http://schemas.microsoft.com/office/drawing/2014/main" id="{6FDDD780-AEE5-4BD6-8AD8-7C1B3C29EE50}"/>
                </a:ext>
              </a:extLst>
            </p:cNvPr>
            <p:cNvCxnSpPr>
              <a:cxnSpLocks/>
              <a:stCxn id="378" idx="3"/>
              <a:endCxn id="353" idx="1"/>
            </p:cNvCxnSpPr>
            <p:nvPr/>
          </p:nvCxnSpPr>
          <p:spPr>
            <a:xfrm>
              <a:off x="10654801" y="4306179"/>
              <a:ext cx="173739" cy="0"/>
            </a:xfrm>
            <a:prstGeom prst="straightConnector1">
              <a:avLst/>
            </a:prstGeom>
            <a:noFill/>
            <a:ln w="28575" cap="flat" cmpd="sng" algn="ctr">
              <a:solidFill>
                <a:srgbClr val="94B6D2">
                  <a:lumMod val="50000"/>
                </a:srgbClr>
              </a:solidFill>
              <a:prstDash val="solid"/>
              <a:tailEnd type="triangle"/>
            </a:ln>
            <a:effectLst/>
          </p:spPr>
        </p:cxnSp>
        <p:cxnSp>
          <p:nvCxnSpPr>
            <p:cNvPr id="363" name="Straight Arrow Connector 362">
              <a:extLst>
                <a:ext uri="{FF2B5EF4-FFF2-40B4-BE49-F238E27FC236}">
                  <a16:creationId xmlns:a16="http://schemas.microsoft.com/office/drawing/2014/main" id="{9C781D3C-8AD8-4437-8CD8-1017AFFC2A95}"/>
                </a:ext>
              </a:extLst>
            </p:cNvPr>
            <p:cNvCxnSpPr>
              <a:cxnSpLocks/>
              <a:stCxn id="379" idx="3"/>
              <a:endCxn id="354" idx="1"/>
            </p:cNvCxnSpPr>
            <p:nvPr/>
          </p:nvCxnSpPr>
          <p:spPr>
            <a:xfrm>
              <a:off x="10767051" y="4534820"/>
              <a:ext cx="152928" cy="2714"/>
            </a:xfrm>
            <a:prstGeom prst="straightConnector1">
              <a:avLst/>
            </a:prstGeom>
            <a:noFill/>
            <a:ln w="28575" cap="flat" cmpd="sng" algn="ctr">
              <a:solidFill>
                <a:srgbClr val="94B6D2">
                  <a:lumMod val="50000"/>
                </a:srgbClr>
              </a:solidFill>
              <a:prstDash val="solid"/>
              <a:tailEnd type="triangle"/>
            </a:ln>
            <a:effectLst/>
          </p:spPr>
        </p:cxnSp>
        <p:cxnSp>
          <p:nvCxnSpPr>
            <p:cNvPr id="364" name="Straight Arrow Connector 363">
              <a:extLst>
                <a:ext uri="{FF2B5EF4-FFF2-40B4-BE49-F238E27FC236}">
                  <a16:creationId xmlns:a16="http://schemas.microsoft.com/office/drawing/2014/main" id="{E541CF37-4C01-477E-A489-E2FFBC556A55}"/>
                </a:ext>
              </a:extLst>
            </p:cNvPr>
            <p:cNvCxnSpPr>
              <a:cxnSpLocks/>
              <a:stCxn id="383" idx="3"/>
              <a:endCxn id="356" idx="1"/>
            </p:cNvCxnSpPr>
            <p:nvPr/>
          </p:nvCxnSpPr>
          <p:spPr>
            <a:xfrm>
              <a:off x="10588850" y="4771988"/>
              <a:ext cx="137738" cy="0"/>
            </a:xfrm>
            <a:prstGeom prst="straightConnector1">
              <a:avLst/>
            </a:prstGeom>
            <a:noFill/>
            <a:ln w="28575" cap="flat" cmpd="sng" algn="ctr">
              <a:solidFill>
                <a:srgbClr val="94B6D2">
                  <a:lumMod val="50000"/>
                </a:srgbClr>
              </a:solidFill>
              <a:prstDash val="solid"/>
              <a:tailEnd type="triangle"/>
            </a:ln>
            <a:effectLst/>
          </p:spPr>
        </p:cxnSp>
        <p:cxnSp>
          <p:nvCxnSpPr>
            <p:cNvPr id="365" name="Straight Arrow Connector 364">
              <a:extLst>
                <a:ext uri="{FF2B5EF4-FFF2-40B4-BE49-F238E27FC236}">
                  <a16:creationId xmlns:a16="http://schemas.microsoft.com/office/drawing/2014/main" id="{5C1BFD58-8581-4BD5-BA59-DEA3F713F90B}"/>
                </a:ext>
              </a:extLst>
            </p:cNvPr>
            <p:cNvCxnSpPr>
              <a:cxnSpLocks/>
              <a:stCxn id="385" idx="3"/>
              <a:endCxn id="357" idx="1"/>
            </p:cNvCxnSpPr>
            <p:nvPr/>
          </p:nvCxnSpPr>
          <p:spPr>
            <a:xfrm>
              <a:off x="10677224" y="5005870"/>
              <a:ext cx="140803" cy="4554"/>
            </a:xfrm>
            <a:prstGeom prst="straightConnector1">
              <a:avLst/>
            </a:prstGeom>
            <a:noFill/>
            <a:ln w="28575" cap="flat" cmpd="sng" algn="ctr">
              <a:solidFill>
                <a:srgbClr val="94B6D2">
                  <a:lumMod val="50000"/>
                </a:srgbClr>
              </a:solidFill>
              <a:prstDash val="solid"/>
              <a:tailEnd type="triangle"/>
            </a:ln>
            <a:effectLst/>
          </p:spPr>
        </p:cxnSp>
        <p:cxnSp>
          <p:nvCxnSpPr>
            <p:cNvPr id="366" name="Straight Arrow Connector 365">
              <a:extLst>
                <a:ext uri="{FF2B5EF4-FFF2-40B4-BE49-F238E27FC236}">
                  <a16:creationId xmlns:a16="http://schemas.microsoft.com/office/drawing/2014/main" id="{99551C47-1264-4C57-B07F-0447ACD0EFAC}"/>
                </a:ext>
              </a:extLst>
            </p:cNvPr>
            <p:cNvCxnSpPr>
              <a:cxnSpLocks/>
              <a:stCxn id="387" idx="3"/>
              <a:endCxn id="358" idx="1"/>
            </p:cNvCxnSpPr>
            <p:nvPr/>
          </p:nvCxnSpPr>
          <p:spPr>
            <a:xfrm>
              <a:off x="10767051" y="5246550"/>
              <a:ext cx="152928" cy="2310"/>
            </a:xfrm>
            <a:prstGeom prst="straightConnector1">
              <a:avLst/>
            </a:prstGeom>
            <a:noFill/>
            <a:ln w="28575" cap="flat" cmpd="sng" algn="ctr">
              <a:solidFill>
                <a:srgbClr val="94B6D2">
                  <a:lumMod val="50000"/>
                </a:srgbClr>
              </a:solidFill>
              <a:prstDash val="solid"/>
              <a:tailEnd type="triangle"/>
            </a:ln>
            <a:effectLst/>
          </p:spPr>
        </p:cxnSp>
        <p:cxnSp>
          <p:nvCxnSpPr>
            <p:cNvPr id="367" name="Straight Arrow Connector 366">
              <a:extLst>
                <a:ext uri="{FF2B5EF4-FFF2-40B4-BE49-F238E27FC236}">
                  <a16:creationId xmlns:a16="http://schemas.microsoft.com/office/drawing/2014/main" id="{AED0E405-A109-477A-9908-373869BC92D8}"/>
                </a:ext>
              </a:extLst>
            </p:cNvPr>
            <p:cNvCxnSpPr>
              <a:cxnSpLocks/>
              <a:stCxn id="389" idx="3"/>
              <a:endCxn id="359" idx="1"/>
            </p:cNvCxnSpPr>
            <p:nvPr/>
          </p:nvCxnSpPr>
          <p:spPr>
            <a:xfrm>
              <a:off x="10872823" y="5484536"/>
              <a:ext cx="138595" cy="2760"/>
            </a:xfrm>
            <a:prstGeom prst="straightConnector1">
              <a:avLst/>
            </a:prstGeom>
            <a:noFill/>
            <a:ln w="28575" cap="flat" cmpd="sng" algn="ctr">
              <a:solidFill>
                <a:srgbClr val="94B6D2">
                  <a:lumMod val="50000"/>
                </a:srgbClr>
              </a:solidFill>
              <a:prstDash val="solid"/>
              <a:tailEnd type="triangle"/>
            </a:ln>
            <a:effectLst/>
          </p:spPr>
        </p:cxnSp>
        <p:cxnSp>
          <p:nvCxnSpPr>
            <p:cNvPr id="368" name="Straight Arrow Connector 367">
              <a:extLst>
                <a:ext uri="{FF2B5EF4-FFF2-40B4-BE49-F238E27FC236}">
                  <a16:creationId xmlns:a16="http://schemas.microsoft.com/office/drawing/2014/main" id="{50953AEC-8219-4B55-8DD1-C939D4186858}"/>
                </a:ext>
              </a:extLst>
            </p:cNvPr>
            <p:cNvCxnSpPr>
              <a:cxnSpLocks/>
              <a:stCxn id="357" idx="3"/>
              <a:endCxn id="369" idx="1"/>
            </p:cNvCxnSpPr>
            <p:nvPr/>
          </p:nvCxnSpPr>
          <p:spPr>
            <a:xfrm>
              <a:off x="11081831" y="5010424"/>
              <a:ext cx="376269" cy="0"/>
            </a:xfrm>
            <a:prstGeom prst="straightConnector1">
              <a:avLst/>
            </a:prstGeom>
            <a:noFill/>
            <a:ln w="38100" cap="flat" cmpd="sng" algn="ctr">
              <a:solidFill>
                <a:srgbClr val="00B0F0"/>
              </a:solidFill>
              <a:prstDash val="solid"/>
              <a:tailEnd type="triangle"/>
            </a:ln>
            <a:effectLst/>
          </p:spPr>
        </p:cxnSp>
        <p:sp>
          <p:nvSpPr>
            <p:cNvPr id="369" name="Rectangle 368">
              <a:extLst>
                <a:ext uri="{FF2B5EF4-FFF2-40B4-BE49-F238E27FC236}">
                  <a16:creationId xmlns:a16="http://schemas.microsoft.com/office/drawing/2014/main" id="{5DCDFA1C-572C-4EC1-8B91-A273CD349F2D}"/>
                </a:ext>
              </a:extLst>
            </p:cNvPr>
            <p:cNvSpPr/>
            <p:nvPr/>
          </p:nvSpPr>
          <p:spPr>
            <a:xfrm>
              <a:off x="11458100" y="4916332"/>
              <a:ext cx="263804"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Tw Cen MT"/>
                  <a:ea typeface="+mn-ea"/>
                  <a:cs typeface="+mn-cs"/>
                </a:rPr>
                <a:t>wr</a:t>
              </a:r>
              <a:endParaRPr kumimoji="0" lang="en-US" sz="14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70" name="Straight Arrow Connector 369">
              <a:extLst>
                <a:ext uri="{FF2B5EF4-FFF2-40B4-BE49-F238E27FC236}">
                  <a16:creationId xmlns:a16="http://schemas.microsoft.com/office/drawing/2014/main" id="{D0B74016-63CC-4300-955F-8464EF97B48D}"/>
                </a:ext>
              </a:extLst>
            </p:cNvPr>
            <p:cNvCxnSpPr>
              <a:cxnSpLocks/>
            </p:cNvCxnSpPr>
            <p:nvPr/>
          </p:nvCxnSpPr>
          <p:spPr>
            <a:xfrm>
              <a:off x="9481680" y="5877598"/>
              <a:ext cx="2219243" cy="0"/>
            </a:xfrm>
            <a:prstGeom prst="straightConnector1">
              <a:avLst/>
            </a:prstGeom>
            <a:noFill/>
            <a:ln w="19050" cap="flat" cmpd="sng" algn="ctr">
              <a:solidFill>
                <a:sysClr val="windowText" lastClr="000000"/>
              </a:solidFill>
              <a:prstDash val="solid"/>
              <a:tailEnd type="triangle"/>
            </a:ln>
            <a:effectLst/>
          </p:spPr>
        </p:cxnSp>
        <p:sp>
          <p:nvSpPr>
            <p:cNvPr id="372" name="Rectangle 371">
              <a:extLst>
                <a:ext uri="{FF2B5EF4-FFF2-40B4-BE49-F238E27FC236}">
                  <a16:creationId xmlns:a16="http://schemas.microsoft.com/office/drawing/2014/main" id="{49436487-7411-4129-9E34-AFB9709D1DF4}"/>
                </a:ext>
              </a:extLst>
            </p:cNvPr>
            <p:cNvSpPr/>
            <p:nvPr/>
          </p:nvSpPr>
          <p:spPr>
            <a:xfrm>
              <a:off x="9481680" y="3997342"/>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73" name="Straight Arrow Connector 372">
              <a:extLst>
                <a:ext uri="{FF2B5EF4-FFF2-40B4-BE49-F238E27FC236}">
                  <a16:creationId xmlns:a16="http://schemas.microsoft.com/office/drawing/2014/main" id="{711B6DC6-414B-4643-B9CA-EDFF9FC566BE}"/>
                </a:ext>
              </a:extLst>
            </p:cNvPr>
            <p:cNvCxnSpPr>
              <a:cxnSpLocks/>
              <a:stCxn id="372" idx="3"/>
            </p:cNvCxnSpPr>
            <p:nvPr/>
          </p:nvCxnSpPr>
          <p:spPr>
            <a:xfrm>
              <a:off x="9706180" y="4089125"/>
              <a:ext cx="150902" cy="0"/>
            </a:xfrm>
            <a:prstGeom prst="straightConnector1">
              <a:avLst/>
            </a:prstGeom>
            <a:noFill/>
            <a:ln w="28575" cap="flat" cmpd="sng" algn="ctr">
              <a:solidFill>
                <a:srgbClr val="94B6D2">
                  <a:lumMod val="50000"/>
                </a:srgbClr>
              </a:solidFill>
              <a:prstDash val="solid"/>
              <a:tailEnd type="triangle"/>
            </a:ln>
            <a:effectLst/>
          </p:spPr>
        </p:cxnSp>
        <p:sp>
          <p:nvSpPr>
            <p:cNvPr id="374" name="Rectangle 373">
              <a:extLst>
                <a:ext uri="{FF2B5EF4-FFF2-40B4-BE49-F238E27FC236}">
                  <a16:creationId xmlns:a16="http://schemas.microsoft.com/office/drawing/2014/main" id="{8D1C322F-01A3-4FC6-BAF7-F4EB43D68395}"/>
                </a:ext>
              </a:extLst>
            </p:cNvPr>
            <p:cNvSpPr/>
            <p:nvPr/>
          </p:nvSpPr>
          <p:spPr>
            <a:xfrm>
              <a:off x="9546076" y="4725858"/>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75" name="Straight Arrow Connector 374">
              <a:extLst>
                <a:ext uri="{FF2B5EF4-FFF2-40B4-BE49-F238E27FC236}">
                  <a16:creationId xmlns:a16="http://schemas.microsoft.com/office/drawing/2014/main" id="{93CAAAC8-8F67-45C8-B488-9B756AE049C6}"/>
                </a:ext>
              </a:extLst>
            </p:cNvPr>
            <p:cNvCxnSpPr>
              <a:cxnSpLocks/>
              <a:stCxn id="374" idx="3"/>
            </p:cNvCxnSpPr>
            <p:nvPr/>
          </p:nvCxnSpPr>
          <p:spPr>
            <a:xfrm flipV="1">
              <a:off x="9770576" y="4815331"/>
              <a:ext cx="158095" cy="2310"/>
            </a:xfrm>
            <a:prstGeom prst="straightConnector1">
              <a:avLst/>
            </a:prstGeom>
            <a:noFill/>
            <a:ln w="28575" cap="flat" cmpd="sng" algn="ctr">
              <a:solidFill>
                <a:srgbClr val="94B6D2">
                  <a:lumMod val="50000"/>
                </a:srgbClr>
              </a:solidFill>
              <a:prstDash val="solid"/>
              <a:tailEnd type="triangle"/>
            </a:ln>
            <a:effectLst/>
          </p:spPr>
        </p:cxnSp>
        <p:cxnSp>
          <p:nvCxnSpPr>
            <p:cNvPr id="376" name="Straight Arrow Connector 375">
              <a:extLst>
                <a:ext uri="{FF2B5EF4-FFF2-40B4-BE49-F238E27FC236}">
                  <a16:creationId xmlns:a16="http://schemas.microsoft.com/office/drawing/2014/main" id="{5A134DD2-7699-4777-BCE8-D3D9F74BD7B2}"/>
                </a:ext>
              </a:extLst>
            </p:cNvPr>
            <p:cNvCxnSpPr>
              <a:cxnSpLocks/>
            </p:cNvCxnSpPr>
            <p:nvPr/>
          </p:nvCxnSpPr>
          <p:spPr>
            <a:xfrm>
              <a:off x="9541129" y="4125035"/>
              <a:ext cx="66675" cy="592932"/>
            </a:xfrm>
            <a:prstGeom prst="straightConnector1">
              <a:avLst/>
            </a:prstGeom>
            <a:noFill/>
            <a:ln w="28575" cap="flat" cmpd="sng" algn="ctr">
              <a:solidFill>
                <a:srgbClr val="94B6D2">
                  <a:lumMod val="50000"/>
                </a:srgbClr>
              </a:solidFill>
              <a:prstDash val="solid"/>
              <a:tailEnd type="triangle"/>
            </a:ln>
            <a:effectLst/>
          </p:spPr>
        </p:cxnSp>
        <p:sp>
          <p:nvSpPr>
            <p:cNvPr id="377" name="Rectangle 376">
              <a:extLst>
                <a:ext uri="{FF2B5EF4-FFF2-40B4-BE49-F238E27FC236}">
                  <a16:creationId xmlns:a16="http://schemas.microsoft.com/office/drawing/2014/main" id="{9BC5BD49-D8F8-4D52-8B8E-E482950F739C}"/>
                </a:ext>
              </a:extLst>
            </p:cNvPr>
            <p:cNvSpPr/>
            <p:nvPr/>
          </p:nvSpPr>
          <p:spPr>
            <a:xfrm>
              <a:off x="10351427" y="3985464"/>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378" name="Rectangle 377">
              <a:extLst>
                <a:ext uri="{FF2B5EF4-FFF2-40B4-BE49-F238E27FC236}">
                  <a16:creationId xmlns:a16="http://schemas.microsoft.com/office/drawing/2014/main" id="{AD983B94-9C4D-4D65-B50A-0F101EE84B48}"/>
                </a:ext>
              </a:extLst>
            </p:cNvPr>
            <p:cNvSpPr/>
            <p:nvPr/>
          </p:nvSpPr>
          <p:spPr>
            <a:xfrm>
              <a:off x="10430301" y="4214396"/>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379" name="Rectangle 378">
              <a:extLst>
                <a:ext uri="{FF2B5EF4-FFF2-40B4-BE49-F238E27FC236}">
                  <a16:creationId xmlns:a16="http://schemas.microsoft.com/office/drawing/2014/main" id="{6E0461C4-E800-4440-8AEA-EE49222CF0F0}"/>
                </a:ext>
              </a:extLst>
            </p:cNvPr>
            <p:cNvSpPr/>
            <p:nvPr/>
          </p:nvSpPr>
          <p:spPr>
            <a:xfrm>
              <a:off x="10542551" y="4443037"/>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80" name="Straight Arrow Connector 379">
              <a:extLst>
                <a:ext uri="{FF2B5EF4-FFF2-40B4-BE49-F238E27FC236}">
                  <a16:creationId xmlns:a16="http://schemas.microsoft.com/office/drawing/2014/main" id="{B38DC6C9-22AF-41CC-BCD4-D7E7FFE564D5}"/>
                </a:ext>
              </a:extLst>
            </p:cNvPr>
            <p:cNvCxnSpPr>
              <a:cxnSpLocks/>
              <a:stCxn id="351" idx="3"/>
              <a:endCxn id="377" idx="1"/>
            </p:cNvCxnSpPr>
            <p:nvPr/>
          </p:nvCxnSpPr>
          <p:spPr>
            <a:xfrm flipV="1">
              <a:off x="10161131" y="4077247"/>
              <a:ext cx="190296" cy="11878"/>
            </a:xfrm>
            <a:prstGeom prst="straightConnector1">
              <a:avLst/>
            </a:prstGeom>
            <a:noFill/>
            <a:ln w="28575" cap="flat" cmpd="sng" algn="ctr">
              <a:solidFill>
                <a:srgbClr val="94B6D2">
                  <a:lumMod val="50000"/>
                </a:srgbClr>
              </a:solidFill>
              <a:prstDash val="solid"/>
              <a:tailEnd type="triangle"/>
            </a:ln>
            <a:effectLst/>
          </p:spPr>
        </p:cxnSp>
        <p:cxnSp>
          <p:nvCxnSpPr>
            <p:cNvPr id="381" name="Straight Arrow Connector 380">
              <a:extLst>
                <a:ext uri="{FF2B5EF4-FFF2-40B4-BE49-F238E27FC236}">
                  <a16:creationId xmlns:a16="http://schemas.microsoft.com/office/drawing/2014/main" id="{46F484EA-CBAD-4B86-AC91-DD0D3EA80916}"/>
                </a:ext>
              </a:extLst>
            </p:cNvPr>
            <p:cNvCxnSpPr>
              <a:cxnSpLocks/>
            </p:cNvCxnSpPr>
            <p:nvPr/>
          </p:nvCxnSpPr>
          <p:spPr>
            <a:xfrm>
              <a:off x="10433911" y="4062046"/>
              <a:ext cx="52574" cy="153477"/>
            </a:xfrm>
            <a:prstGeom prst="straightConnector1">
              <a:avLst/>
            </a:prstGeom>
            <a:noFill/>
            <a:ln w="28575" cap="flat" cmpd="sng" algn="ctr">
              <a:solidFill>
                <a:srgbClr val="94B6D2">
                  <a:lumMod val="50000"/>
                </a:srgbClr>
              </a:solidFill>
              <a:prstDash val="solid"/>
              <a:tailEnd type="triangle"/>
            </a:ln>
            <a:effectLst/>
          </p:spPr>
        </p:cxnSp>
        <p:cxnSp>
          <p:nvCxnSpPr>
            <p:cNvPr id="382" name="Straight Arrow Connector 381">
              <a:extLst>
                <a:ext uri="{FF2B5EF4-FFF2-40B4-BE49-F238E27FC236}">
                  <a16:creationId xmlns:a16="http://schemas.microsoft.com/office/drawing/2014/main" id="{04A7D032-29D4-4628-9A1E-5AEE5E31000C}"/>
                </a:ext>
              </a:extLst>
            </p:cNvPr>
            <p:cNvCxnSpPr>
              <a:cxnSpLocks/>
            </p:cNvCxnSpPr>
            <p:nvPr/>
          </p:nvCxnSpPr>
          <p:spPr>
            <a:xfrm>
              <a:off x="10532750" y="4291227"/>
              <a:ext cx="52574" cy="153477"/>
            </a:xfrm>
            <a:prstGeom prst="straightConnector1">
              <a:avLst/>
            </a:prstGeom>
            <a:noFill/>
            <a:ln w="28575" cap="flat" cmpd="sng" algn="ctr">
              <a:solidFill>
                <a:srgbClr val="94B6D2">
                  <a:lumMod val="50000"/>
                </a:srgbClr>
              </a:solidFill>
              <a:prstDash val="solid"/>
              <a:tailEnd type="triangle"/>
            </a:ln>
            <a:effectLst/>
          </p:spPr>
        </p:cxnSp>
        <p:sp>
          <p:nvSpPr>
            <p:cNvPr id="383" name="Rectangle 382">
              <a:extLst>
                <a:ext uri="{FF2B5EF4-FFF2-40B4-BE49-F238E27FC236}">
                  <a16:creationId xmlns:a16="http://schemas.microsoft.com/office/drawing/2014/main" id="{DC7C6326-50AA-469B-B891-D36993788446}"/>
                </a:ext>
              </a:extLst>
            </p:cNvPr>
            <p:cNvSpPr/>
            <p:nvPr/>
          </p:nvSpPr>
          <p:spPr>
            <a:xfrm>
              <a:off x="10364350" y="4680205"/>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84" name="Straight Arrow Connector 383">
              <a:extLst>
                <a:ext uri="{FF2B5EF4-FFF2-40B4-BE49-F238E27FC236}">
                  <a16:creationId xmlns:a16="http://schemas.microsoft.com/office/drawing/2014/main" id="{F40C72F0-54CC-4D37-B2FC-BFED6C02003C}"/>
                </a:ext>
              </a:extLst>
            </p:cNvPr>
            <p:cNvCxnSpPr>
              <a:cxnSpLocks/>
            </p:cNvCxnSpPr>
            <p:nvPr/>
          </p:nvCxnSpPr>
          <p:spPr>
            <a:xfrm>
              <a:off x="10446834" y="4756787"/>
              <a:ext cx="52574" cy="153477"/>
            </a:xfrm>
            <a:prstGeom prst="straightConnector1">
              <a:avLst/>
            </a:prstGeom>
            <a:noFill/>
            <a:ln w="28575" cap="flat" cmpd="sng" algn="ctr">
              <a:solidFill>
                <a:srgbClr val="94B6D2">
                  <a:lumMod val="50000"/>
                </a:srgbClr>
              </a:solidFill>
              <a:prstDash val="solid"/>
              <a:tailEnd type="triangle"/>
            </a:ln>
            <a:effectLst/>
          </p:spPr>
        </p:cxnSp>
        <p:sp>
          <p:nvSpPr>
            <p:cNvPr id="385" name="Rectangle 384">
              <a:extLst>
                <a:ext uri="{FF2B5EF4-FFF2-40B4-BE49-F238E27FC236}">
                  <a16:creationId xmlns:a16="http://schemas.microsoft.com/office/drawing/2014/main" id="{A0E8F6D9-714E-45AF-8CF8-C844E1869E96}"/>
                </a:ext>
              </a:extLst>
            </p:cNvPr>
            <p:cNvSpPr/>
            <p:nvPr/>
          </p:nvSpPr>
          <p:spPr>
            <a:xfrm>
              <a:off x="10452724" y="4914087"/>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86" name="Straight Arrow Connector 385">
              <a:extLst>
                <a:ext uri="{FF2B5EF4-FFF2-40B4-BE49-F238E27FC236}">
                  <a16:creationId xmlns:a16="http://schemas.microsoft.com/office/drawing/2014/main" id="{4889C51F-92E8-4834-9AAC-60CD90B41AF0}"/>
                </a:ext>
              </a:extLst>
            </p:cNvPr>
            <p:cNvCxnSpPr>
              <a:cxnSpLocks/>
            </p:cNvCxnSpPr>
            <p:nvPr/>
          </p:nvCxnSpPr>
          <p:spPr>
            <a:xfrm>
              <a:off x="10535208" y="4990669"/>
              <a:ext cx="52574" cy="153477"/>
            </a:xfrm>
            <a:prstGeom prst="straightConnector1">
              <a:avLst/>
            </a:prstGeom>
            <a:noFill/>
            <a:ln w="28575" cap="flat" cmpd="sng" algn="ctr">
              <a:solidFill>
                <a:srgbClr val="94B6D2">
                  <a:lumMod val="50000"/>
                </a:srgbClr>
              </a:solidFill>
              <a:prstDash val="solid"/>
              <a:tailEnd type="triangle"/>
            </a:ln>
            <a:effectLst/>
          </p:spPr>
        </p:cxnSp>
        <p:sp>
          <p:nvSpPr>
            <p:cNvPr id="387" name="Rectangle 386">
              <a:extLst>
                <a:ext uri="{FF2B5EF4-FFF2-40B4-BE49-F238E27FC236}">
                  <a16:creationId xmlns:a16="http://schemas.microsoft.com/office/drawing/2014/main" id="{9986D8FE-5CC1-4CE9-A51A-876BF818426F}"/>
                </a:ext>
              </a:extLst>
            </p:cNvPr>
            <p:cNvSpPr/>
            <p:nvPr/>
          </p:nvSpPr>
          <p:spPr>
            <a:xfrm>
              <a:off x="10542551" y="5154767"/>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88" name="Straight Arrow Connector 387">
              <a:extLst>
                <a:ext uri="{FF2B5EF4-FFF2-40B4-BE49-F238E27FC236}">
                  <a16:creationId xmlns:a16="http://schemas.microsoft.com/office/drawing/2014/main" id="{9CE6F617-84D9-45AC-A6AE-A62EF6E30345}"/>
                </a:ext>
              </a:extLst>
            </p:cNvPr>
            <p:cNvCxnSpPr>
              <a:cxnSpLocks/>
            </p:cNvCxnSpPr>
            <p:nvPr/>
          </p:nvCxnSpPr>
          <p:spPr>
            <a:xfrm>
              <a:off x="10625035" y="5231349"/>
              <a:ext cx="52574" cy="153477"/>
            </a:xfrm>
            <a:prstGeom prst="straightConnector1">
              <a:avLst/>
            </a:prstGeom>
            <a:noFill/>
            <a:ln w="28575" cap="flat" cmpd="sng" algn="ctr">
              <a:solidFill>
                <a:srgbClr val="94B6D2">
                  <a:lumMod val="50000"/>
                </a:srgbClr>
              </a:solidFill>
              <a:prstDash val="solid"/>
              <a:tailEnd type="triangle"/>
            </a:ln>
            <a:effectLst/>
          </p:spPr>
        </p:cxnSp>
        <p:sp>
          <p:nvSpPr>
            <p:cNvPr id="389" name="Rectangle 388">
              <a:extLst>
                <a:ext uri="{FF2B5EF4-FFF2-40B4-BE49-F238E27FC236}">
                  <a16:creationId xmlns:a16="http://schemas.microsoft.com/office/drawing/2014/main" id="{A231941A-4C46-40FF-AA7A-8678DBBEABAE}"/>
                </a:ext>
              </a:extLst>
            </p:cNvPr>
            <p:cNvSpPr/>
            <p:nvPr/>
          </p:nvSpPr>
          <p:spPr>
            <a:xfrm>
              <a:off x="10648323" y="5392753"/>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390" name="Straight Arrow Connector 389">
              <a:extLst>
                <a:ext uri="{FF2B5EF4-FFF2-40B4-BE49-F238E27FC236}">
                  <a16:creationId xmlns:a16="http://schemas.microsoft.com/office/drawing/2014/main" id="{9E24C739-D987-4980-93BF-5722F31CCABA}"/>
                </a:ext>
              </a:extLst>
            </p:cNvPr>
            <p:cNvCxnSpPr>
              <a:cxnSpLocks/>
              <a:stCxn id="355" idx="3"/>
              <a:endCxn id="383" idx="1"/>
            </p:cNvCxnSpPr>
            <p:nvPr/>
          </p:nvCxnSpPr>
          <p:spPr>
            <a:xfrm flipV="1">
              <a:off x="10227771" y="4771988"/>
              <a:ext cx="136579" cy="34605"/>
            </a:xfrm>
            <a:prstGeom prst="straightConnector1">
              <a:avLst/>
            </a:prstGeom>
            <a:noFill/>
            <a:ln w="28575" cap="flat" cmpd="sng" algn="ctr">
              <a:solidFill>
                <a:srgbClr val="94B6D2">
                  <a:lumMod val="50000"/>
                </a:srgbClr>
              </a:solidFill>
              <a:prstDash val="solid"/>
              <a:tailEnd type="triangle"/>
            </a:ln>
            <a:effectLst/>
          </p:spPr>
        </p:cxnSp>
        <p:cxnSp>
          <p:nvCxnSpPr>
            <p:cNvPr id="391" name="Straight Arrow Connector 390">
              <a:extLst>
                <a:ext uri="{FF2B5EF4-FFF2-40B4-BE49-F238E27FC236}">
                  <a16:creationId xmlns:a16="http://schemas.microsoft.com/office/drawing/2014/main" id="{BE0618EB-36E2-46F7-8519-5A959030B6EE}"/>
                </a:ext>
              </a:extLst>
            </p:cNvPr>
            <p:cNvCxnSpPr>
              <a:cxnSpLocks/>
            </p:cNvCxnSpPr>
            <p:nvPr/>
          </p:nvCxnSpPr>
          <p:spPr>
            <a:xfrm>
              <a:off x="9638381" y="4830432"/>
              <a:ext cx="89914" cy="505707"/>
            </a:xfrm>
            <a:prstGeom prst="straightConnector1">
              <a:avLst/>
            </a:prstGeom>
            <a:noFill/>
            <a:ln w="28575" cap="flat" cmpd="sng" algn="ctr">
              <a:solidFill>
                <a:srgbClr val="94B6D2">
                  <a:lumMod val="50000"/>
                </a:srgbClr>
              </a:solidFill>
              <a:prstDash val="solid"/>
              <a:tailEnd type="triangle"/>
            </a:ln>
            <a:effectLst/>
          </p:spPr>
        </p:cxnSp>
        <p:sp>
          <p:nvSpPr>
            <p:cNvPr id="392" name="TextBox 391">
              <a:extLst>
                <a:ext uri="{FF2B5EF4-FFF2-40B4-BE49-F238E27FC236}">
                  <a16:creationId xmlns:a16="http://schemas.microsoft.com/office/drawing/2014/main" id="{C4896F98-5E73-4160-B71F-58197D9EF7FB}"/>
                </a:ext>
              </a:extLst>
            </p:cNvPr>
            <p:cNvSpPr txBox="1"/>
            <p:nvPr/>
          </p:nvSpPr>
          <p:spPr>
            <a:xfrm rot="16200000">
              <a:off x="9503434" y="5169245"/>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grpSp>
      <p:grpSp>
        <p:nvGrpSpPr>
          <p:cNvPr id="393" name="Group 392"/>
          <p:cNvGrpSpPr/>
          <p:nvPr/>
        </p:nvGrpSpPr>
        <p:grpSpPr>
          <a:xfrm>
            <a:off x="6405487" y="1667057"/>
            <a:ext cx="5602969" cy="1708160"/>
            <a:chOff x="6405487" y="1667057"/>
            <a:chExt cx="5602969" cy="1708160"/>
          </a:xfrm>
        </p:grpSpPr>
        <p:sp>
          <p:nvSpPr>
            <p:cNvPr id="394" name="Rectangle 393">
              <a:extLst>
                <a:ext uri="{FF2B5EF4-FFF2-40B4-BE49-F238E27FC236}">
                  <a16:creationId xmlns:a16="http://schemas.microsoft.com/office/drawing/2014/main" id="{98FFBCA0-7556-4ACF-A2F5-7483539C6A95}"/>
                </a:ext>
              </a:extLst>
            </p:cNvPr>
            <p:cNvSpPr/>
            <p:nvPr/>
          </p:nvSpPr>
          <p:spPr>
            <a:xfrm>
              <a:off x="6463145" y="1924544"/>
              <a:ext cx="5434445" cy="1217781"/>
            </a:xfrm>
            <a:prstGeom prst="rect">
              <a:avLst/>
            </a:prstGeom>
            <a:solidFill>
              <a:srgbClr val="94B6D2"/>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395" name="Rectangle 394">
              <a:extLst>
                <a:ext uri="{FF2B5EF4-FFF2-40B4-BE49-F238E27FC236}">
                  <a16:creationId xmlns:a16="http://schemas.microsoft.com/office/drawing/2014/main" id="{9BC925A4-67C7-4E2B-8608-F13A7CEC79CB}"/>
                </a:ext>
              </a:extLst>
            </p:cNvPr>
            <p:cNvSpPr/>
            <p:nvPr/>
          </p:nvSpPr>
          <p:spPr>
            <a:xfrm>
              <a:off x="7027477" y="2628448"/>
              <a:ext cx="3997278" cy="266700"/>
            </a:xfrm>
            <a:prstGeom prst="rect">
              <a:avLst/>
            </a:prstGeom>
            <a:solidFill>
              <a:srgbClr val="DD8047">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396" name="Rectangle 395">
              <a:extLst>
                <a:ext uri="{FF2B5EF4-FFF2-40B4-BE49-F238E27FC236}">
                  <a16:creationId xmlns:a16="http://schemas.microsoft.com/office/drawing/2014/main" id="{5EADFA8A-AFE7-4B12-B321-84F3CD97E594}"/>
                </a:ext>
              </a:extLst>
            </p:cNvPr>
            <p:cNvSpPr/>
            <p:nvPr/>
          </p:nvSpPr>
          <p:spPr>
            <a:xfrm>
              <a:off x="6463144" y="1678371"/>
              <a:ext cx="5434445" cy="246173"/>
            </a:xfrm>
            <a:prstGeom prst="rect">
              <a:avLst/>
            </a:prstGeom>
            <a:solidFill>
              <a:srgbClr val="D5D1D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397" name="Rectangle 396">
              <a:extLst>
                <a:ext uri="{FF2B5EF4-FFF2-40B4-BE49-F238E27FC236}">
                  <a16:creationId xmlns:a16="http://schemas.microsoft.com/office/drawing/2014/main" id="{BB17281F-82D0-449F-8A60-6F8B7F1C3CCF}"/>
                </a:ext>
              </a:extLst>
            </p:cNvPr>
            <p:cNvSpPr/>
            <p:nvPr/>
          </p:nvSpPr>
          <p:spPr>
            <a:xfrm>
              <a:off x="6405487" y="1667057"/>
              <a:ext cx="5602969" cy="1708160"/>
            </a:xfrm>
            <a:prstGeom prst="rect">
              <a:avLst/>
            </a:prstGeom>
          </p:spPr>
          <p:txBody>
            <a:bodyPr wrap="square">
              <a:spAutoFit/>
            </a:bodyPr>
            <a:lstStyle/>
            <a:p>
              <a:pPr lvl="0" defTabSz="914400">
                <a:defRPr/>
              </a:pPr>
              <a:r>
                <a:rPr lang="en-US" sz="1500" b="1" kern="0" dirty="0">
                  <a:solidFill>
                    <a:prstClr val="black"/>
                  </a:solidFill>
                  <a:latin typeface="Consolas" panose="020B0609020204030204" pitchFamily="49" charset="0"/>
                </a:rPr>
                <a:t>for</a:t>
              </a:r>
              <a:r>
                <a:rPr lang="en-US" sz="1500" kern="0" dirty="0">
                  <a:solidFill>
                    <a:prstClr val="black"/>
                  </a:solidFill>
                  <a:latin typeface="Consolas" panose="020B0609020204030204" pitchFamily="49" charset="0"/>
                </a:rPr>
                <a:t> (</a:t>
              </a:r>
              <a:r>
                <a:rPr lang="en-US" sz="1500" b="1" kern="0" dirty="0" err="1">
                  <a:solidFill>
                    <a:prstClr val="black"/>
                  </a:solidFill>
                  <a:latin typeface="Consolas" panose="020B0609020204030204" pitchFamily="49" charset="0"/>
                </a:rPr>
                <a:t>int</a:t>
              </a:r>
              <a:r>
                <a:rPr lang="en-US" sz="1500" kern="0" dirty="0">
                  <a:solidFill>
                    <a:prstClr val="black"/>
                  </a:solidFill>
                  <a:latin typeface="Consolas" panose="020B0609020204030204" pitchFamily="49" charset="0"/>
                </a:rPr>
                <a:t> v = 0; v &lt; </a:t>
              </a:r>
              <a:r>
                <a:rPr lang="en-US" sz="1500" kern="0" dirty="0" err="1">
                  <a:solidFill>
                    <a:prstClr val="black"/>
                  </a:solidFill>
                  <a:latin typeface="Consolas" panose="020B0609020204030204" pitchFamily="49" charset="0"/>
                </a:rPr>
                <a:t>numVertices</a:t>
              </a:r>
              <a:r>
                <a:rPr lang="en-US" sz="1500" kern="0" dirty="0">
                  <a:solidFill>
                    <a:prstClr val="black"/>
                  </a:solidFill>
                  <a:latin typeface="Consolas" panose="020B0609020204030204" pitchFamily="49" charset="0"/>
                </a:rPr>
                <a:t>; v++) {</a:t>
              </a:r>
            </a:p>
            <a:p>
              <a:pPr lvl="0" defTabSz="914400">
                <a:defRPr/>
              </a:pPr>
              <a:r>
                <a:rPr lang="en-US" sz="1500" kern="0" dirty="0">
                  <a:solidFill>
                    <a:prstClr val="black"/>
                  </a:solidFill>
                  <a:latin typeface="Consolas" panose="020B0609020204030204" pitchFamily="49" charset="0"/>
                </a:rPr>
                <a:t>  </a:t>
              </a:r>
              <a:r>
                <a:rPr lang="en-US" sz="1500" b="1" kern="0" dirty="0">
                  <a:solidFill>
                    <a:prstClr val="black"/>
                  </a:solidFill>
                  <a:latin typeface="Consolas" panose="020B0609020204030204" pitchFamily="49" charset="0"/>
                </a:rPr>
                <a:t>if</a:t>
              </a:r>
              <a:r>
                <a:rPr lang="en-US" sz="1500" kern="0" dirty="0">
                  <a:solidFill>
                    <a:prstClr val="black"/>
                  </a:solidFill>
                  <a:latin typeface="Consolas" panose="020B0609020204030204" pitchFamily="49" charset="0"/>
                </a:rPr>
                <a:t> (state[v] == UNVISITED) {</a:t>
              </a:r>
            </a:p>
            <a:p>
              <a:pPr lvl="0" defTabSz="914400">
                <a:defRPr/>
              </a:pPr>
              <a:r>
                <a:rPr lang="en-US" sz="1500" kern="0" dirty="0">
                  <a:solidFill>
                    <a:prstClr val="black"/>
                  </a:solidFill>
                  <a:latin typeface="Consolas" panose="020B0609020204030204" pitchFamily="49" charset="0"/>
                </a:rPr>
                <a:t>    state[v] = INCLUDED;</a:t>
              </a:r>
            </a:p>
            <a:p>
              <a:pPr lvl="0" defTabSz="914400">
                <a:defRPr/>
              </a:pPr>
              <a:r>
                <a:rPr lang="en-US" sz="1500" b="1" kern="0" dirty="0">
                  <a:solidFill>
                    <a:prstClr val="black"/>
                  </a:solidFill>
                  <a:latin typeface="Consolas" panose="020B0609020204030204" pitchFamily="49" charset="0"/>
                </a:rPr>
                <a:t>    for</a:t>
              </a:r>
              <a:r>
                <a:rPr lang="en-US" sz="1500" kern="0" dirty="0">
                  <a:solidFill>
                    <a:prstClr val="black"/>
                  </a:solidFill>
                  <a:latin typeface="Consolas" panose="020B0609020204030204" pitchFamily="49" charset="0"/>
                </a:rPr>
                <a:t> (</a:t>
              </a:r>
              <a:r>
                <a:rPr lang="en-US" sz="1500" b="1" kern="0" dirty="0" err="1">
                  <a:solidFill>
                    <a:prstClr val="black"/>
                  </a:solidFill>
                  <a:latin typeface="Consolas" panose="020B0609020204030204" pitchFamily="49" charset="0"/>
                </a:rPr>
                <a:t>int</a:t>
              </a:r>
              <a:r>
                <a:rPr lang="en-US" sz="1500" kern="0" dirty="0">
                  <a:solidFill>
                    <a:prstClr val="black"/>
                  </a:solidFill>
                  <a:latin typeface="Consolas" panose="020B0609020204030204" pitchFamily="49" charset="0"/>
                </a:rPr>
                <a:t> </a:t>
              </a:r>
              <a:r>
                <a:rPr lang="en-US" sz="1500" kern="0" dirty="0" err="1">
                  <a:solidFill>
                    <a:prstClr val="black"/>
                  </a:solidFill>
                  <a:latin typeface="Consolas" panose="020B0609020204030204" pitchFamily="49" charset="0"/>
                </a:rPr>
                <a:t>nbr</a:t>
              </a:r>
              <a:r>
                <a:rPr lang="en-US" sz="1500" kern="0" dirty="0">
                  <a:solidFill>
                    <a:prstClr val="black"/>
                  </a:solidFill>
                  <a:latin typeface="Consolas" panose="020B0609020204030204" pitchFamily="49" charset="0"/>
                </a:rPr>
                <a:t> : neighbors(v))</a:t>
              </a:r>
            </a:p>
            <a:p>
              <a:pPr lvl="0" defTabSz="914400">
                <a:defRPr/>
              </a:pPr>
              <a:r>
                <a:rPr lang="en-US" sz="1500" kern="0" dirty="0">
                  <a:solidFill>
                    <a:prstClr val="black"/>
                  </a:solidFill>
                  <a:latin typeface="Consolas" panose="020B0609020204030204" pitchFamily="49" charset="0"/>
                </a:rPr>
                <a:t>      state[</a:t>
              </a:r>
              <a:r>
                <a:rPr lang="en-US" sz="1500" kern="0" dirty="0" err="1">
                  <a:solidFill>
                    <a:prstClr val="black"/>
                  </a:solidFill>
                  <a:latin typeface="Consolas" panose="020B0609020204030204" pitchFamily="49" charset="0"/>
                </a:rPr>
                <a:t>nbr</a:t>
              </a:r>
              <a:r>
                <a:rPr lang="en-US" sz="1500" kern="0" dirty="0">
                  <a:solidFill>
                    <a:prstClr val="black"/>
                  </a:solidFill>
                  <a:latin typeface="Consolas" panose="020B0609020204030204" pitchFamily="49" charset="0"/>
                </a:rPr>
                <a:t>] = EXCLUDED;</a:t>
              </a:r>
            </a:p>
            <a:p>
              <a:pPr lvl="0" defTabSz="914400">
                <a:defRPr/>
              </a:pPr>
              <a:r>
                <a:rPr lang="en-US" sz="1500" kern="0" dirty="0">
                  <a:solidFill>
                    <a:prstClr val="black"/>
                  </a:solidFill>
                  <a:latin typeface="Consolas" panose="020B0609020204030204" pitchFamily="49" charset="0"/>
                </a:rPr>
                <a:t>  }</a:t>
              </a:r>
            </a:p>
            <a:p>
              <a:pPr lvl="0" defTabSz="914400">
                <a:defRPr/>
              </a:pPr>
              <a:r>
                <a:rPr lang="en-US" sz="1500" kern="0" dirty="0">
                  <a:solidFill>
                    <a:prstClr val="black"/>
                  </a:solidFill>
                  <a:latin typeface="Consolas" panose="020B0609020204030204" pitchFamily="49" charset="0"/>
                </a:rPr>
                <a:t>}</a:t>
              </a:r>
            </a:p>
          </p:txBody>
        </p:sp>
      </p:grpSp>
      <p:sp>
        <p:nvSpPr>
          <p:cNvPr id="398" name="TextBox 397">
            <a:extLst>
              <a:ext uri="{FF2B5EF4-FFF2-40B4-BE49-F238E27FC236}">
                <a16:creationId xmlns:a16="http://schemas.microsoft.com/office/drawing/2014/main" id="{853B3629-9083-4F77-BE92-907F0CE065EF}"/>
              </a:ext>
            </a:extLst>
          </p:cNvPr>
          <p:cNvSpPr txBox="1"/>
          <p:nvPr/>
        </p:nvSpPr>
        <p:spPr>
          <a:xfrm>
            <a:off x="5676781" y="4021084"/>
            <a:ext cx="3203163" cy="369332"/>
          </a:xfrm>
          <a:prstGeom prst="rect">
            <a:avLst/>
          </a:prstGeom>
          <a:noFill/>
        </p:spPr>
        <p:txBody>
          <a:bodyPr wrap="square" rtlCol="0">
            <a:spAutoFit/>
          </a:bodyPr>
          <a:lstStyle/>
          <a:p>
            <a:pPr defTabSz="914400"/>
            <a:r>
              <a:rPr lang="en-US" dirty="0">
                <a:solidFill>
                  <a:prstClr val="black"/>
                </a:solidFill>
                <a:latin typeface="Tw Cen MT"/>
              </a:rPr>
              <a:t>Parallelize outer loop only:</a:t>
            </a:r>
          </a:p>
        </p:txBody>
      </p:sp>
      <p:sp>
        <p:nvSpPr>
          <p:cNvPr id="405" name="TextBox 404">
            <a:extLst>
              <a:ext uri="{FF2B5EF4-FFF2-40B4-BE49-F238E27FC236}">
                <a16:creationId xmlns:a16="http://schemas.microsoft.com/office/drawing/2014/main" id="{853B3629-9083-4F77-BE92-907F0CE065EF}"/>
              </a:ext>
            </a:extLst>
          </p:cNvPr>
          <p:cNvSpPr txBox="1"/>
          <p:nvPr/>
        </p:nvSpPr>
        <p:spPr>
          <a:xfrm>
            <a:off x="9728295" y="3533497"/>
            <a:ext cx="2604710" cy="369332"/>
          </a:xfrm>
          <a:prstGeom prst="rect">
            <a:avLst/>
          </a:prstGeom>
          <a:noFill/>
        </p:spPr>
        <p:txBody>
          <a:bodyPr wrap="square" rtlCol="0">
            <a:spAutoFit/>
          </a:bodyPr>
          <a:lstStyle/>
          <a:p>
            <a:pPr defTabSz="914400"/>
            <a:r>
              <a:rPr lang="en-US" dirty="0">
                <a:solidFill>
                  <a:prstClr val="black"/>
                </a:solidFill>
                <a:latin typeface="Tw Cen MT"/>
              </a:rPr>
              <a:t>Parallelize both loops:</a:t>
            </a:r>
          </a:p>
        </p:txBody>
      </p:sp>
      <p:sp>
        <p:nvSpPr>
          <p:cNvPr id="91" name="TextBox 90"/>
          <p:cNvSpPr txBox="1"/>
          <p:nvPr/>
        </p:nvSpPr>
        <p:spPr>
          <a:xfrm>
            <a:off x="528657" y="3563621"/>
            <a:ext cx="4165898" cy="830997"/>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dirty="0"/>
              <a:t>Tiny tasks (a few instructions)</a:t>
            </a:r>
            <a:br>
              <a:rPr lang="en-US" sz="2400" dirty="0"/>
            </a:br>
            <a:r>
              <a:rPr lang="en-US" sz="2400" dirty="0"/>
              <a:t>are difficult to spawn effectively</a:t>
            </a:r>
            <a:endParaRPr lang="en-US" sz="4000" dirty="0">
              <a:effectLst/>
            </a:endParaRPr>
          </a:p>
        </p:txBody>
      </p:sp>
    </p:spTree>
    <p:extLst>
      <p:ext uri="{BB962C8B-B14F-4D97-AF65-F5344CB8AC3E}">
        <p14:creationId xmlns:p14="http://schemas.microsoft.com/office/powerpoint/2010/main" val="276824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528657" y="3563621"/>
            <a:ext cx="4165898" cy="830997"/>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dirty="0"/>
              <a:t>Tiny tasks (a few instructions)</a:t>
            </a:r>
            <a:br>
              <a:rPr lang="en-US" sz="2400" dirty="0"/>
            </a:br>
            <a:r>
              <a:rPr lang="en-US" sz="2400" dirty="0"/>
              <a:t>are difficult to spawn effectively</a:t>
            </a:r>
            <a:endParaRPr lang="en-US" sz="4000" dirty="0">
              <a:effectLst/>
            </a:endParaRPr>
          </a:p>
        </p:txBody>
      </p:sp>
      <p:sp>
        <p:nvSpPr>
          <p:cNvPr id="2" name="Title 1">
            <a:extLst>
              <a:ext uri="{FF2B5EF4-FFF2-40B4-BE49-F238E27FC236}">
                <a16:creationId xmlns:a16="http://schemas.microsoft.com/office/drawing/2014/main" id="{431B28BD-7722-4888-A4F1-C3EC6EE4B159}"/>
              </a:ext>
            </a:extLst>
          </p:cNvPr>
          <p:cNvSpPr>
            <a:spLocks noGrp="1"/>
          </p:cNvSpPr>
          <p:nvPr>
            <p:ph type="title"/>
          </p:nvPr>
        </p:nvSpPr>
        <p:spPr/>
        <p:txBody>
          <a:bodyPr>
            <a:normAutofit/>
          </a:bodyPr>
          <a:lstStyle/>
          <a:p>
            <a:r>
              <a:rPr lang="en-US" sz="4000" dirty="0"/>
              <a:t>T4’s balanced task trees enable scalability</a:t>
            </a:r>
          </a:p>
        </p:txBody>
      </p:sp>
      <p:sp>
        <p:nvSpPr>
          <p:cNvPr id="3" name="Content Placeholder 2">
            <a:extLst>
              <a:ext uri="{FF2B5EF4-FFF2-40B4-BE49-F238E27FC236}">
                <a16:creationId xmlns:a16="http://schemas.microsoft.com/office/drawing/2014/main" id="{658FD133-BD80-414A-83F0-12FBE96DF5B7}"/>
              </a:ext>
            </a:extLst>
          </p:cNvPr>
          <p:cNvSpPr>
            <a:spLocks noGrp="1"/>
          </p:cNvSpPr>
          <p:nvPr>
            <p:ph idx="1"/>
          </p:nvPr>
        </p:nvSpPr>
        <p:spPr>
          <a:xfrm>
            <a:off x="611143" y="1508852"/>
            <a:ext cx="5090996" cy="1119596"/>
          </a:xfrm>
        </p:spPr>
        <p:txBody>
          <a:bodyPr>
            <a:normAutofit/>
          </a:bodyPr>
          <a:lstStyle/>
          <a:p>
            <a:r>
              <a:rPr lang="en-US" dirty="0" err="1"/>
              <a:t>Spawners</a:t>
            </a:r>
            <a:r>
              <a:rPr lang="en-US" dirty="0"/>
              <a:t> recursively divide the range of iterations</a:t>
            </a:r>
          </a:p>
          <a:p>
            <a:endParaRPr lang="en-US" dirty="0"/>
          </a:p>
        </p:txBody>
      </p:sp>
      <p:sp>
        <p:nvSpPr>
          <p:cNvPr id="5" name="Slide Number Placeholder 4">
            <a:extLst>
              <a:ext uri="{FF2B5EF4-FFF2-40B4-BE49-F238E27FC236}">
                <a16:creationId xmlns:a16="http://schemas.microsoft.com/office/drawing/2014/main" id="{FCC63CF4-7798-4A6A-9EBE-046D0565695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grpSp>
        <p:nvGrpSpPr>
          <p:cNvPr id="166" name="Group 165"/>
          <p:cNvGrpSpPr/>
          <p:nvPr/>
        </p:nvGrpSpPr>
        <p:grpSpPr>
          <a:xfrm>
            <a:off x="6405487" y="1667057"/>
            <a:ext cx="5602969" cy="1708160"/>
            <a:chOff x="6405487" y="1667057"/>
            <a:chExt cx="5602969" cy="1708160"/>
          </a:xfrm>
        </p:grpSpPr>
        <p:sp>
          <p:nvSpPr>
            <p:cNvPr id="171" name="Rectangle 170">
              <a:extLst>
                <a:ext uri="{FF2B5EF4-FFF2-40B4-BE49-F238E27FC236}">
                  <a16:creationId xmlns:a16="http://schemas.microsoft.com/office/drawing/2014/main" id="{98FFBCA0-7556-4ACF-A2F5-7483539C6A95}"/>
                </a:ext>
              </a:extLst>
            </p:cNvPr>
            <p:cNvSpPr/>
            <p:nvPr/>
          </p:nvSpPr>
          <p:spPr>
            <a:xfrm>
              <a:off x="6463145" y="1924544"/>
              <a:ext cx="5434445" cy="1217781"/>
            </a:xfrm>
            <a:prstGeom prst="rect">
              <a:avLst/>
            </a:prstGeom>
            <a:solidFill>
              <a:srgbClr val="94B6D2"/>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172" name="Rectangle 171">
              <a:extLst>
                <a:ext uri="{FF2B5EF4-FFF2-40B4-BE49-F238E27FC236}">
                  <a16:creationId xmlns:a16="http://schemas.microsoft.com/office/drawing/2014/main" id="{9BC925A4-67C7-4E2B-8608-F13A7CEC79CB}"/>
                </a:ext>
              </a:extLst>
            </p:cNvPr>
            <p:cNvSpPr/>
            <p:nvPr/>
          </p:nvSpPr>
          <p:spPr>
            <a:xfrm>
              <a:off x="7027477" y="2628448"/>
              <a:ext cx="3997278" cy="266700"/>
            </a:xfrm>
            <a:prstGeom prst="rect">
              <a:avLst/>
            </a:prstGeom>
            <a:solidFill>
              <a:srgbClr val="DD8047">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173" name="Rectangle 172">
              <a:extLst>
                <a:ext uri="{FF2B5EF4-FFF2-40B4-BE49-F238E27FC236}">
                  <a16:creationId xmlns:a16="http://schemas.microsoft.com/office/drawing/2014/main" id="{5EADFA8A-AFE7-4B12-B321-84F3CD97E594}"/>
                </a:ext>
              </a:extLst>
            </p:cNvPr>
            <p:cNvSpPr/>
            <p:nvPr/>
          </p:nvSpPr>
          <p:spPr>
            <a:xfrm>
              <a:off x="6463144" y="1678371"/>
              <a:ext cx="5434445" cy="246173"/>
            </a:xfrm>
            <a:prstGeom prst="rect">
              <a:avLst/>
            </a:prstGeom>
            <a:solidFill>
              <a:srgbClr val="D5D1D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174" name="Rectangle 173">
              <a:extLst>
                <a:ext uri="{FF2B5EF4-FFF2-40B4-BE49-F238E27FC236}">
                  <a16:creationId xmlns:a16="http://schemas.microsoft.com/office/drawing/2014/main" id="{BB17281F-82D0-449F-8A60-6F8B7F1C3CCF}"/>
                </a:ext>
              </a:extLst>
            </p:cNvPr>
            <p:cNvSpPr/>
            <p:nvPr/>
          </p:nvSpPr>
          <p:spPr>
            <a:xfrm>
              <a:off x="6405487" y="1667057"/>
              <a:ext cx="5602969" cy="1708160"/>
            </a:xfrm>
            <a:prstGeom prst="rect">
              <a:avLst/>
            </a:prstGeom>
          </p:spPr>
          <p:txBody>
            <a:bodyPr wrap="square">
              <a:spAutoFit/>
            </a:bodyPr>
            <a:lstStyle/>
            <a:p>
              <a:pPr lvl="0" defTabSz="914400">
                <a:defRPr/>
              </a:pPr>
              <a:r>
                <a:rPr lang="en-US" sz="1500" b="1" kern="0" dirty="0">
                  <a:solidFill>
                    <a:prstClr val="black"/>
                  </a:solidFill>
                  <a:latin typeface="Consolas" panose="020B0609020204030204" pitchFamily="49" charset="0"/>
                </a:rPr>
                <a:t>for</a:t>
              </a:r>
              <a:r>
                <a:rPr lang="en-US" sz="1500" kern="0" dirty="0">
                  <a:solidFill>
                    <a:prstClr val="black"/>
                  </a:solidFill>
                  <a:latin typeface="Consolas" panose="020B0609020204030204" pitchFamily="49" charset="0"/>
                </a:rPr>
                <a:t> (</a:t>
              </a:r>
              <a:r>
                <a:rPr lang="en-US" sz="1500" b="1" kern="0" dirty="0" err="1">
                  <a:solidFill>
                    <a:prstClr val="black"/>
                  </a:solidFill>
                  <a:latin typeface="Consolas" panose="020B0609020204030204" pitchFamily="49" charset="0"/>
                </a:rPr>
                <a:t>int</a:t>
              </a:r>
              <a:r>
                <a:rPr lang="en-US" sz="1500" kern="0" dirty="0">
                  <a:solidFill>
                    <a:prstClr val="black"/>
                  </a:solidFill>
                  <a:latin typeface="Consolas" panose="020B0609020204030204" pitchFamily="49" charset="0"/>
                </a:rPr>
                <a:t> v = 0; v &lt; </a:t>
              </a:r>
              <a:r>
                <a:rPr lang="en-US" sz="1500" kern="0" dirty="0" err="1">
                  <a:solidFill>
                    <a:prstClr val="black"/>
                  </a:solidFill>
                  <a:latin typeface="Consolas" panose="020B0609020204030204" pitchFamily="49" charset="0"/>
                </a:rPr>
                <a:t>numVertices</a:t>
              </a:r>
              <a:r>
                <a:rPr lang="en-US" sz="1500" kern="0" dirty="0">
                  <a:solidFill>
                    <a:prstClr val="black"/>
                  </a:solidFill>
                  <a:latin typeface="Consolas" panose="020B0609020204030204" pitchFamily="49" charset="0"/>
                </a:rPr>
                <a:t>; v++) {</a:t>
              </a:r>
            </a:p>
            <a:p>
              <a:pPr lvl="0" defTabSz="914400">
                <a:defRPr/>
              </a:pPr>
              <a:r>
                <a:rPr lang="en-US" sz="1500" kern="0" dirty="0">
                  <a:solidFill>
                    <a:prstClr val="black"/>
                  </a:solidFill>
                  <a:latin typeface="Consolas" panose="020B0609020204030204" pitchFamily="49" charset="0"/>
                </a:rPr>
                <a:t>  </a:t>
              </a:r>
              <a:r>
                <a:rPr lang="en-US" sz="1500" b="1" kern="0" dirty="0">
                  <a:solidFill>
                    <a:prstClr val="black"/>
                  </a:solidFill>
                  <a:latin typeface="Consolas" panose="020B0609020204030204" pitchFamily="49" charset="0"/>
                </a:rPr>
                <a:t>if</a:t>
              </a:r>
              <a:r>
                <a:rPr lang="en-US" sz="1500" kern="0" dirty="0">
                  <a:solidFill>
                    <a:prstClr val="black"/>
                  </a:solidFill>
                  <a:latin typeface="Consolas" panose="020B0609020204030204" pitchFamily="49" charset="0"/>
                </a:rPr>
                <a:t> (state[v] == UNVISITED) {</a:t>
              </a:r>
            </a:p>
            <a:p>
              <a:pPr lvl="0" defTabSz="914400">
                <a:defRPr/>
              </a:pPr>
              <a:r>
                <a:rPr lang="en-US" sz="1500" kern="0" dirty="0">
                  <a:solidFill>
                    <a:prstClr val="black"/>
                  </a:solidFill>
                  <a:latin typeface="Consolas" panose="020B0609020204030204" pitchFamily="49" charset="0"/>
                </a:rPr>
                <a:t>    state[v] = INCLUDED;</a:t>
              </a:r>
            </a:p>
            <a:p>
              <a:pPr lvl="0" defTabSz="914400">
                <a:defRPr/>
              </a:pPr>
              <a:r>
                <a:rPr lang="en-US" sz="1500" b="1" kern="0" dirty="0">
                  <a:solidFill>
                    <a:prstClr val="black"/>
                  </a:solidFill>
                  <a:latin typeface="Consolas" panose="020B0609020204030204" pitchFamily="49" charset="0"/>
                </a:rPr>
                <a:t>    for</a:t>
              </a:r>
              <a:r>
                <a:rPr lang="en-US" sz="1500" kern="0" dirty="0">
                  <a:solidFill>
                    <a:prstClr val="black"/>
                  </a:solidFill>
                  <a:latin typeface="Consolas" panose="020B0609020204030204" pitchFamily="49" charset="0"/>
                </a:rPr>
                <a:t> (</a:t>
              </a:r>
              <a:r>
                <a:rPr lang="en-US" sz="1500" b="1" kern="0" dirty="0" err="1">
                  <a:solidFill>
                    <a:prstClr val="black"/>
                  </a:solidFill>
                  <a:latin typeface="Consolas" panose="020B0609020204030204" pitchFamily="49" charset="0"/>
                </a:rPr>
                <a:t>int</a:t>
              </a:r>
              <a:r>
                <a:rPr lang="en-US" sz="1500" kern="0" dirty="0">
                  <a:solidFill>
                    <a:prstClr val="black"/>
                  </a:solidFill>
                  <a:latin typeface="Consolas" panose="020B0609020204030204" pitchFamily="49" charset="0"/>
                </a:rPr>
                <a:t> </a:t>
              </a:r>
              <a:r>
                <a:rPr lang="en-US" sz="1500" kern="0" dirty="0" err="1">
                  <a:solidFill>
                    <a:prstClr val="black"/>
                  </a:solidFill>
                  <a:latin typeface="Consolas" panose="020B0609020204030204" pitchFamily="49" charset="0"/>
                </a:rPr>
                <a:t>nbr</a:t>
              </a:r>
              <a:r>
                <a:rPr lang="en-US" sz="1500" kern="0" dirty="0">
                  <a:solidFill>
                    <a:prstClr val="black"/>
                  </a:solidFill>
                  <a:latin typeface="Consolas" panose="020B0609020204030204" pitchFamily="49" charset="0"/>
                </a:rPr>
                <a:t> : neighbors(v))</a:t>
              </a:r>
            </a:p>
            <a:p>
              <a:pPr lvl="0" defTabSz="914400">
                <a:defRPr/>
              </a:pPr>
              <a:r>
                <a:rPr lang="en-US" sz="1500" kern="0" dirty="0">
                  <a:solidFill>
                    <a:prstClr val="black"/>
                  </a:solidFill>
                  <a:latin typeface="Consolas" panose="020B0609020204030204" pitchFamily="49" charset="0"/>
                </a:rPr>
                <a:t>      state[</a:t>
              </a:r>
              <a:r>
                <a:rPr lang="en-US" sz="1500" kern="0" dirty="0" err="1">
                  <a:solidFill>
                    <a:prstClr val="black"/>
                  </a:solidFill>
                  <a:latin typeface="Consolas" panose="020B0609020204030204" pitchFamily="49" charset="0"/>
                </a:rPr>
                <a:t>nbr</a:t>
              </a:r>
              <a:r>
                <a:rPr lang="en-US" sz="1500" kern="0" dirty="0">
                  <a:solidFill>
                    <a:prstClr val="black"/>
                  </a:solidFill>
                  <a:latin typeface="Consolas" panose="020B0609020204030204" pitchFamily="49" charset="0"/>
                </a:rPr>
                <a:t>] = EXCLUDED;</a:t>
              </a:r>
            </a:p>
            <a:p>
              <a:pPr lvl="0" defTabSz="914400">
                <a:defRPr/>
              </a:pPr>
              <a:r>
                <a:rPr lang="en-US" sz="1500" kern="0" dirty="0">
                  <a:solidFill>
                    <a:prstClr val="black"/>
                  </a:solidFill>
                  <a:latin typeface="Consolas" panose="020B0609020204030204" pitchFamily="49" charset="0"/>
                </a:rPr>
                <a:t>  }</a:t>
              </a:r>
            </a:p>
            <a:p>
              <a:pPr lvl="0" defTabSz="914400">
                <a:defRPr/>
              </a:pPr>
              <a:r>
                <a:rPr lang="en-US" sz="1500" kern="0" dirty="0">
                  <a:solidFill>
                    <a:prstClr val="black"/>
                  </a:solidFill>
                  <a:latin typeface="Consolas" panose="020B0609020204030204" pitchFamily="49" charset="0"/>
                </a:rPr>
                <a:t>}</a:t>
              </a:r>
            </a:p>
          </p:txBody>
        </p:sp>
      </p:grpSp>
      <p:sp>
        <p:nvSpPr>
          <p:cNvPr id="175" name="Footer Placeholder 3"/>
          <p:cNvSpPr>
            <a:spLocks noGrp="1"/>
          </p:cNvSpPr>
          <p:nvPr>
            <p:ph type="ftr" sz="quarter" idx="11"/>
          </p:nvPr>
        </p:nvSpPr>
        <p:spPr>
          <a:xfrm>
            <a:off x="611141" y="6446837"/>
            <a:ext cx="10258517" cy="365125"/>
          </a:xfrm>
        </p:spPr>
        <p:txBody>
          <a:bodyPr/>
          <a:lstStyle/>
          <a:p>
            <a:r>
              <a:rPr lang="en-US" dirty="0"/>
              <a:t>ISCA 2020		T4: Compiling Sequential Code for Effective Speculative Parallelization in Hardware</a:t>
            </a:r>
          </a:p>
        </p:txBody>
      </p:sp>
      <p:grpSp>
        <p:nvGrpSpPr>
          <p:cNvPr id="6" name="Group 5"/>
          <p:cNvGrpSpPr/>
          <p:nvPr/>
        </p:nvGrpSpPr>
        <p:grpSpPr>
          <a:xfrm>
            <a:off x="7057689" y="3085989"/>
            <a:ext cx="4304501" cy="1525108"/>
            <a:chOff x="7599019" y="3792174"/>
            <a:chExt cx="4304501" cy="1525108"/>
          </a:xfrm>
        </p:grpSpPr>
        <p:sp>
          <p:nvSpPr>
            <p:cNvPr id="228" name="TextBox 227">
              <a:extLst>
                <a:ext uri="{FF2B5EF4-FFF2-40B4-BE49-F238E27FC236}">
                  <a16:creationId xmlns:a16="http://schemas.microsoft.com/office/drawing/2014/main" id="{B758639A-D053-4EF3-AFE8-5063E5ECDA99}"/>
                </a:ext>
              </a:extLst>
            </p:cNvPr>
            <p:cNvSpPr txBox="1"/>
            <p:nvPr/>
          </p:nvSpPr>
          <p:spPr>
            <a:xfrm rot="16200000">
              <a:off x="8490994" y="3869118"/>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sp>
          <p:nvSpPr>
            <p:cNvPr id="229" name="Rectangle 228">
              <a:extLst>
                <a:ext uri="{FF2B5EF4-FFF2-40B4-BE49-F238E27FC236}">
                  <a16:creationId xmlns:a16="http://schemas.microsoft.com/office/drawing/2014/main" id="{13D5FAEA-1B98-4155-BDB8-4845F413FC13}"/>
                </a:ext>
              </a:extLst>
            </p:cNvPr>
            <p:cNvSpPr/>
            <p:nvPr/>
          </p:nvSpPr>
          <p:spPr>
            <a:xfrm>
              <a:off x="7599019" y="4328502"/>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30" name="Rectangle 229">
              <a:extLst>
                <a:ext uri="{FF2B5EF4-FFF2-40B4-BE49-F238E27FC236}">
                  <a16:creationId xmlns:a16="http://schemas.microsoft.com/office/drawing/2014/main" id="{7FB302ED-0DD9-4D60-9554-3A65E61A2B91}"/>
                </a:ext>
              </a:extLst>
            </p:cNvPr>
            <p:cNvSpPr/>
            <p:nvPr/>
          </p:nvSpPr>
          <p:spPr>
            <a:xfrm>
              <a:off x="8056214" y="4494216"/>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231" name="Straight Arrow Connector 230">
              <a:extLst>
                <a:ext uri="{FF2B5EF4-FFF2-40B4-BE49-F238E27FC236}">
                  <a16:creationId xmlns:a16="http://schemas.microsoft.com/office/drawing/2014/main" id="{0E22F3FA-765D-471B-964A-FCE5CFE54971}"/>
                </a:ext>
              </a:extLst>
            </p:cNvPr>
            <p:cNvCxnSpPr>
              <a:cxnSpLocks/>
              <a:stCxn id="229" idx="3"/>
              <a:endCxn id="230" idx="1"/>
            </p:cNvCxnSpPr>
            <p:nvPr/>
          </p:nvCxnSpPr>
          <p:spPr>
            <a:xfrm>
              <a:off x="7823519" y="4420285"/>
              <a:ext cx="232695" cy="165714"/>
            </a:xfrm>
            <a:prstGeom prst="straightConnector1">
              <a:avLst/>
            </a:prstGeom>
            <a:noFill/>
            <a:ln w="28575" cap="flat" cmpd="sng" algn="ctr">
              <a:solidFill>
                <a:srgbClr val="94B6D2">
                  <a:lumMod val="50000"/>
                </a:srgbClr>
              </a:solidFill>
              <a:prstDash val="solid"/>
              <a:tailEnd type="triangle"/>
            </a:ln>
            <a:effectLst/>
          </p:spPr>
        </p:cxnSp>
        <p:cxnSp>
          <p:nvCxnSpPr>
            <p:cNvPr id="232" name="Straight Arrow Connector 231">
              <a:extLst>
                <a:ext uri="{FF2B5EF4-FFF2-40B4-BE49-F238E27FC236}">
                  <a16:creationId xmlns:a16="http://schemas.microsoft.com/office/drawing/2014/main" id="{AA4BE287-E0E9-41C8-BEC0-33A677E41490}"/>
                </a:ext>
              </a:extLst>
            </p:cNvPr>
            <p:cNvCxnSpPr>
              <a:cxnSpLocks/>
              <a:stCxn id="229" idx="3"/>
              <a:endCxn id="233" idx="1"/>
            </p:cNvCxnSpPr>
            <p:nvPr/>
          </p:nvCxnSpPr>
          <p:spPr>
            <a:xfrm flipV="1">
              <a:off x="7823519" y="4254571"/>
              <a:ext cx="232942" cy="165714"/>
            </a:xfrm>
            <a:prstGeom prst="straightConnector1">
              <a:avLst/>
            </a:prstGeom>
            <a:noFill/>
            <a:ln w="28575" cap="flat" cmpd="sng" algn="ctr">
              <a:solidFill>
                <a:srgbClr val="94B6D2">
                  <a:lumMod val="50000"/>
                </a:srgbClr>
              </a:solidFill>
              <a:prstDash val="solid"/>
              <a:tailEnd type="triangle"/>
            </a:ln>
            <a:effectLst/>
          </p:spPr>
        </p:cxnSp>
        <p:sp>
          <p:nvSpPr>
            <p:cNvPr id="233" name="Rectangle 232">
              <a:extLst>
                <a:ext uri="{FF2B5EF4-FFF2-40B4-BE49-F238E27FC236}">
                  <a16:creationId xmlns:a16="http://schemas.microsoft.com/office/drawing/2014/main" id="{E8C0B424-95FE-4AD2-9831-4BC6AFDEC269}"/>
                </a:ext>
              </a:extLst>
            </p:cNvPr>
            <p:cNvSpPr/>
            <p:nvPr/>
          </p:nvSpPr>
          <p:spPr>
            <a:xfrm>
              <a:off x="8056461" y="4162788"/>
              <a:ext cx="224500" cy="183565"/>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234" name="Straight Arrow Connector 233">
              <a:extLst>
                <a:ext uri="{FF2B5EF4-FFF2-40B4-BE49-F238E27FC236}">
                  <a16:creationId xmlns:a16="http://schemas.microsoft.com/office/drawing/2014/main" id="{073D6A9E-E663-4678-8A42-2293439AAE8A}"/>
                </a:ext>
              </a:extLst>
            </p:cNvPr>
            <p:cNvCxnSpPr>
              <a:cxnSpLocks/>
              <a:stCxn id="233" idx="3"/>
            </p:cNvCxnSpPr>
            <p:nvPr/>
          </p:nvCxnSpPr>
          <p:spPr>
            <a:xfrm flipV="1">
              <a:off x="8280961" y="4150317"/>
              <a:ext cx="300196" cy="104254"/>
            </a:xfrm>
            <a:prstGeom prst="straightConnector1">
              <a:avLst/>
            </a:prstGeom>
            <a:noFill/>
            <a:ln w="28575" cap="flat" cmpd="sng" algn="ctr">
              <a:solidFill>
                <a:srgbClr val="94B6D2">
                  <a:lumMod val="50000"/>
                </a:srgbClr>
              </a:solidFill>
              <a:prstDash val="solid"/>
              <a:tailEnd type="triangle"/>
            </a:ln>
            <a:effectLst/>
          </p:spPr>
        </p:cxnSp>
        <p:cxnSp>
          <p:nvCxnSpPr>
            <p:cNvPr id="235" name="Straight Arrow Connector 234">
              <a:extLst>
                <a:ext uri="{FF2B5EF4-FFF2-40B4-BE49-F238E27FC236}">
                  <a16:creationId xmlns:a16="http://schemas.microsoft.com/office/drawing/2014/main" id="{1A214CAD-081A-480C-9724-5C8196A66060}"/>
                </a:ext>
              </a:extLst>
            </p:cNvPr>
            <p:cNvCxnSpPr>
              <a:cxnSpLocks/>
              <a:stCxn id="233" idx="3"/>
            </p:cNvCxnSpPr>
            <p:nvPr/>
          </p:nvCxnSpPr>
          <p:spPr>
            <a:xfrm>
              <a:off x="8280961" y="4254571"/>
              <a:ext cx="300196" cy="147206"/>
            </a:xfrm>
            <a:prstGeom prst="straightConnector1">
              <a:avLst/>
            </a:prstGeom>
            <a:noFill/>
            <a:ln w="28575" cap="flat" cmpd="sng" algn="ctr">
              <a:solidFill>
                <a:srgbClr val="94B6D2">
                  <a:lumMod val="50000"/>
                </a:srgbClr>
              </a:solidFill>
              <a:prstDash val="solid"/>
              <a:tailEnd type="triangle"/>
            </a:ln>
            <a:effectLst/>
          </p:spPr>
        </p:cxnSp>
        <p:cxnSp>
          <p:nvCxnSpPr>
            <p:cNvPr id="236" name="Straight Arrow Connector 235">
              <a:extLst>
                <a:ext uri="{FF2B5EF4-FFF2-40B4-BE49-F238E27FC236}">
                  <a16:creationId xmlns:a16="http://schemas.microsoft.com/office/drawing/2014/main" id="{3A5DF562-7133-444B-8255-0A87CB523E42}"/>
                </a:ext>
              </a:extLst>
            </p:cNvPr>
            <p:cNvCxnSpPr>
              <a:cxnSpLocks/>
              <a:stCxn id="230" idx="3"/>
            </p:cNvCxnSpPr>
            <p:nvPr/>
          </p:nvCxnSpPr>
          <p:spPr>
            <a:xfrm>
              <a:off x="8280714" y="4585999"/>
              <a:ext cx="315683" cy="204398"/>
            </a:xfrm>
            <a:prstGeom prst="straightConnector1">
              <a:avLst/>
            </a:prstGeom>
            <a:noFill/>
            <a:ln w="28575" cap="flat" cmpd="sng" algn="ctr">
              <a:solidFill>
                <a:srgbClr val="94B6D2">
                  <a:lumMod val="50000"/>
                </a:srgbClr>
              </a:solidFill>
              <a:prstDash val="solid"/>
              <a:tailEnd type="triangle"/>
            </a:ln>
            <a:effectLst/>
          </p:spPr>
        </p:cxnSp>
        <p:cxnSp>
          <p:nvCxnSpPr>
            <p:cNvPr id="237" name="Straight Arrow Connector 236">
              <a:extLst>
                <a:ext uri="{FF2B5EF4-FFF2-40B4-BE49-F238E27FC236}">
                  <a16:creationId xmlns:a16="http://schemas.microsoft.com/office/drawing/2014/main" id="{E92036D7-C2B0-49C1-842D-81FF2D7A9B40}"/>
                </a:ext>
              </a:extLst>
            </p:cNvPr>
            <p:cNvCxnSpPr>
              <a:cxnSpLocks/>
              <a:stCxn id="230" idx="3"/>
            </p:cNvCxnSpPr>
            <p:nvPr/>
          </p:nvCxnSpPr>
          <p:spPr>
            <a:xfrm flipV="1">
              <a:off x="8280714" y="4546557"/>
              <a:ext cx="315683" cy="39442"/>
            </a:xfrm>
            <a:prstGeom prst="straightConnector1">
              <a:avLst/>
            </a:prstGeom>
            <a:noFill/>
            <a:ln w="28575" cap="flat" cmpd="sng" algn="ctr">
              <a:solidFill>
                <a:srgbClr val="94B6D2">
                  <a:lumMod val="50000"/>
                </a:srgbClr>
              </a:solidFill>
              <a:prstDash val="solid"/>
              <a:tailEnd type="triangle"/>
            </a:ln>
            <a:effectLst/>
          </p:spPr>
        </p:cxnSp>
        <p:sp>
          <p:nvSpPr>
            <p:cNvPr id="238" name="TextBox 237">
              <a:extLst>
                <a:ext uri="{FF2B5EF4-FFF2-40B4-BE49-F238E27FC236}">
                  <a16:creationId xmlns:a16="http://schemas.microsoft.com/office/drawing/2014/main" id="{E5F7287F-476A-496B-A88A-FCC0F2993066}"/>
                </a:ext>
              </a:extLst>
            </p:cNvPr>
            <p:cNvSpPr txBox="1"/>
            <p:nvPr/>
          </p:nvSpPr>
          <p:spPr>
            <a:xfrm rot="16200000">
              <a:off x="8490994" y="4088307"/>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sp>
          <p:nvSpPr>
            <p:cNvPr id="239" name="TextBox 238">
              <a:extLst>
                <a:ext uri="{FF2B5EF4-FFF2-40B4-BE49-F238E27FC236}">
                  <a16:creationId xmlns:a16="http://schemas.microsoft.com/office/drawing/2014/main" id="{B9853F17-D5E3-406A-BD12-E5D926C249E8}"/>
                </a:ext>
              </a:extLst>
            </p:cNvPr>
            <p:cNvSpPr txBox="1"/>
            <p:nvPr/>
          </p:nvSpPr>
          <p:spPr>
            <a:xfrm rot="16200000">
              <a:off x="8490994" y="4307496"/>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sp>
          <p:nvSpPr>
            <p:cNvPr id="240" name="TextBox 239">
              <a:extLst>
                <a:ext uri="{FF2B5EF4-FFF2-40B4-BE49-F238E27FC236}">
                  <a16:creationId xmlns:a16="http://schemas.microsoft.com/office/drawing/2014/main" id="{BBA6AF64-7189-46D5-9BE0-F60D717B7EDD}"/>
                </a:ext>
              </a:extLst>
            </p:cNvPr>
            <p:cNvSpPr txBox="1"/>
            <p:nvPr/>
          </p:nvSpPr>
          <p:spPr>
            <a:xfrm rot="16200000">
              <a:off x="8490994" y="4526686"/>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grpSp>
          <p:nvGrpSpPr>
            <p:cNvPr id="241" name="Group 240">
              <a:extLst>
                <a:ext uri="{FF2B5EF4-FFF2-40B4-BE49-F238E27FC236}">
                  <a16:creationId xmlns:a16="http://schemas.microsoft.com/office/drawing/2014/main" id="{57F7000A-3841-4EF4-A9D8-A2855DC02DB8}"/>
                </a:ext>
              </a:extLst>
            </p:cNvPr>
            <p:cNvGrpSpPr/>
            <p:nvPr/>
          </p:nvGrpSpPr>
          <p:grpSpPr>
            <a:xfrm>
              <a:off x="8977472" y="4123743"/>
              <a:ext cx="1554463" cy="925717"/>
              <a:chOff x="3391543" y="2788927"/>
              <a:chExt cx="1554463" cy="925717"/>
            </a:xfrm>
          </p:grpSpPr>
          <p:sp>
            <p:nvSpPr>
              <p:cNvPr id="242" name="Rectangle 241">
                <a:extLst>
                  <a:ext uri="{FF2B5EF4-FFF2-40B4-BE49-F238E27FC236}">
                    <a16:creationId xmlns:a16="http://schemas.microsoft.com/office/drawing/2014/main" id="{3A530FA6-EB66-4D21-867B-AF79D2CC9FB6}"/>
                  </a:ext>
                </a:extLst>
              </p:cNvPr>
              <p:cNvSpPr/>
              <p:nvPr/>
            </p:nvSpPr>
            <p:spPr>
              <a:xfrm>
                <a:off x="4426595" y="3034771"/>
                <a:ext cx="519411" cy="188184"/>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43" name="Rectangle 242">
                <a:extLst>
                  <a:ext uri="{FF2B5EF4-FFF2-40B4-BE49-F238E27FC236}">
                    <a16:creationId xmlns:a16="http://schemas.microsoft.com/office/drawing/2014/main" id="{8A4002B3-0F40-4091-B877-1B6C828EA3F3}"/>
                  </a:ext>
                </a:extLst>
              </p:cNvPr>
              <p:cNvSpPr/>
              <p:nvPr/>
            </p:nvSpPr>
            <p:spPr>
              <a:xfrm>
                <a:off x="4023421" y="2911849"/>
                <a:ext cx="224500" cy="188184"/>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244" name="Straight Arrow Connector 243">
                <a:extLst>
                  <a:ext uri="{FF2B5EF4-FFF2-40B4-BE49-F238E27FC236}">
                    <a16:creationId xmlns:a16="http://schemas.microsoft.com/office/drawing/2014/main" id="{F64106EE-2D2C-4E02-A938-1B126D4005B4}"/>
                  </a:ext>
                </a:extLst>
              </p:cNvPr>
              <p:cNvCxnSpPr>
                <a:cxnSpLocks/>
                <a:stCxn id="248" idx="3"/>
                <a:endCxn id="243" idx="1"/>
              </p:cNvCxnSpPr>
              <p:nvPr/>
            </p:nvCxnSpPr>
            <p:spPr>
              <a:xfrm flipV="1">
                <a:off x="3840543" y="3005941"/>
                <a:ext cx="182878" cy="245844"/>
              </a:xfrm>
              <a:prstGeom prst="straightConnector1">
                <a:avLst/>
              </a:prstGeom>
              <a:noFill/>
              <a:ln w="28575" cap="flat" cmpd="sng" algn="ctr">
                <a:solidFill>
                  <a:srgbClr val="94B6D2">
                    <a:lumMod val="50000"/>
                  </a:srgbClr>
                </a:solidFill>
                <a:prstDash val="solid"/>
                <a:tailEnd type="triangle"/>
              </a:ln>
              <a:effectLst/>
            </p:spPr>
          </p:cxnSp>
          <p:cxnSp>
            <p:nvCxnSpPr>
              <p:cNvPr id="245" name="Straight Arrow Connector 244">
                <a:extLst>
                  <a:ext uri="{FF2B5EF4-FFF2-40B4-BE49-F238E27FC236}">
                    <a16:creationId xmlns:a16="http://schemas.microsoft.com/office/drawing/2014/main" id="{DD8410BD-496B-48D0-A263-48AF6A11F80D}"/>
                  </a:ext>
                </a:extLst>
              </p:cNvPr>
              <p:cNvCxnSpPr>
                <a:cxnSpLocks/>
                <a:stCxn id="243" idx="3"/>
                <a:endCxn id="242" idx="1"/>
              </p:cNvCxnSpPr>
              <p:nvPr/>
            </p:nvCxnSpPr>
            <p:spPr>
              <a:xfrm>
                <a:off x="4247921" y="3005941"/>
                <a:ext cx="178674" cy="122922"/>
              </a:xfrm>
              <a:prstGeom prst="straightConnector1">
                <a:avLst/>
              </a:prstGeom>
              <a:noFill/>
              <a:ln w="28575" cap="flat" cmpd="sng" algn="ctr">
                <a:solidFill>
                  <a:srgbClr val="94B6D2">
                    <a:lumMod val="50000"/>
                  </a:srgbClr>
                </a:solidFill>
                <a:prstDash val="solid"/>
                <a:tailEnd type="triangle"/>
              </a:ln>
              <a:effectLst/>
            </p:spPr>
          </p:cxnSp>
          <p:cxnSp>
            <p:nvCxnSpPr>
              <p:cNvPr id="246" name="Straight Arrow Connector 245">
                <a:extLst>
                  <a:ext uri="{FF2B5EF4-FFF2-40B4-BE49-F238E27FC236}">
                    <a16:creationId xmlns:a16="http://schemas.microsoft.com/office/drawing/2014/main" id="{D8F6F2DD-729B-4330-A07B-AE18C6C6463D}"/>
                  </a:ext>
                </a:extLst>
              </p:cNvPr>
              <p:cNvCxnSpPr>
                <a:cxnSpLocks/>
                <a:stCxn id="243" idx="3"/>
                <a:endCxn id="255" idx="1"/>
              </p:cNvCxnSpPr>
              <p:nvPr/>
            </p:nvCxnSpPr>
            <p:spPr>
              <a:xfrm flipV="1">
                <a:off x="4247921" y="2883019"/>
                <a:ext cx="178674" cy="122922"/>
              </a:xfrm>
              <a:prstGeom prst="straightConnector1">
                <a:avLst/>
              </a:prstGeom>
              <a:noFill/>
              <a:ln w="28575" cap="flat" cmpd="sng" algn="ctr">
                <a:solidFill>
                  <a:srgbClr val="94B6D2">
                    <a:lumMod val="50000"/>
                  </a:srgbClr>
                </a:solidFill>
                <a:prstDash val="solid"/>
                <a:tailEnd type="triangle"/>
              </a:ln>
              <a:effectLst/>
            </p:spPr>
          </p:cxnSp>
          <p:sp>
            <p:nvSpPr>
              <p:cNvPr id="247" name="Rectangle 246">
                <a:extLst>
                  <a:ext uri="{FF2B5EF4-FFF2-40B4-BE49-F238E27FC236}">
                    <a16:creationId xmlns:a16="http://schemas.microsoft.com/office/drawing/2014/main" id="{0B60ADC3-5CE8-4DFF-823A-E2C489590A20}"/>
                  </a:ext>
                </a:extLst>
              </p:cNvPr>
              <p:cNvSpPr/>
              <p:nvPr/>
            </p:nvSpPr>
            <p:spPr>
              <a:xfrm>
                <a:off x="4023421" y="3403537"/>
                <a:ext cx="224500" cy="188184"/>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48" name="Rectangle 247">
                <a:extLst>
                  <a:ext uri="{FF2B5EF4-FFF2-40B4-BE49-F238E27FC236}">
                    <a16:creationId xmlns:a16="http://schemas.microsoft.com/office/drawing/2014/main" id="{050115D6-0512-4E2C-AD3C-6F4BC7E368AE}"/>
                  </a:ext>
                </a:extLst>
              </p:cNvPr>
              <p:cNvSpPr/>
              <p:nvPr/>
            </p:nvSpPr>
            <p:spPr>
              <a:xfrm>
                <a:off x="3616043" y="3157693"/>
                <a:ext cx="224500" cy="188184"/>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249" name="Straight Arrow Connector 248">
                <a:extLst>
                  <a:ext uri="{FF2B5EF4-FFF2-40B4-BE49-F238E27FC236}">
                    <a16:creationId xmlns:a16="http://schemas.microsoft.com/office/drawing/2014/main" id="{CC373154-BE43-4B5C-9775-16AB46848E8E}"/>
                  </a:ext>
                </a:extLst>
              </p:cNvPr>
              <p:cNvCxnSpPr>
                <a:cxnSpLocks/>
                <a:stCxn id="248" idx="3"/>
                <a:endCxn id="247" idx="1"/>
              </p:cNvCxnSpPr>
              <p:nvPr/>
            </p:nvCxnSpPr>
            <p:spPr>
              <a:xfrm>
                <a:off x="3840543" y="3251785"/>
                <a:ext cx="182878" cy="245844"/>
              </a:xfrm>
              <a:prstGeom prst="straightConnector1">
                <a:avLst/>
              </a:prstGeom>
              <a:noFill/>
              <a:ln w="28575" cap="flat" cmpd="sng" algn="ctr">
                <a:solidFill>
                  <a:srgbClr val="94B6D2">
                    <a:lumMod val="50000"/>
                  </a:srgbClr>
                </a:solidFill>
                <a:prstDash val="solid"/>
                <a:tailEnd type="triangle"/>
              </a:ln>
              <a:effectLst/>
            </p:spPr>
          </p:cxnSp>
          <p:cxnSp>
            <p:nvCxnSpPr>
              <p:cNvPr id="250" name="Straight Arrow Connector 249">
                <a:extLst>
                  <a:ext uri="{FF2B5EF4-FFF2-40B4-BE49-F238E27FC236}">
                    <a16:creationId xmlns:a16="http://schemas.microsoft.com/office/drawing/2014/main" id="{9EF98999-1D70-4FD9-B1B6-07CA57D21F99}"/>
                  </a:ext>
                </a:extLst>
              </p:cNvPr>
              <p:cNvCxnSpPr>
                <a:cxnSpLocks/>
                <a:stCxn id="247" idx="3"/>
                <a:endCxn id="254" idx="1"/>
              </p:cNvCxnSpPr>
              <p:nvPr/>
            </p:nvCxnSpPr>
            <p:spPr>
              <a:xfrm>
                <a:off x="4247921" y="3497629"/>
                <a:ext cx="178674" cy="122923"/>
              </a:xfrm>
              <a:prstGeom prst="straightConnector1">
                <a:avLst/>
              </a:prstGeom>
              <a:noFill/>
              <a:ln w="28575" cap="flat" cmpd="sng" algn="ctr">
                <a:solidFill>
                  <a:srgbClr val="94B6D2">
                    <a:lumMod val="50000"/>
                  </a:srgbClr>
                </a:solidFill>
                <a:prstDash val="solid"/>
                <a:tailEnd type="triangle"/>
              </a:ln>
              <a:effectLst/>
            </p:spPr>
          </p:cxnSp>
          <p:cxnSp>
            <p:nvCxnSpPr>
              <p:cNvPr id="251" name="Straight Arrow Connector 250">
                <a:extLst>
                  <a:ext uri="{FF2B5EF4-FFF2-40B4-BE49-F238E27FC236}">
                    <a16:creationId xmlns:a16="http://schemas.microsoft.com/office/drawing/2014/main" id="{E4BB59E1-D0B5-4778-ADD6-BB4B65556E91}"/>
                  </a:ext>
                </a:extLst>
              </p:cNvPr>
              <p:cNvCxnSpPr>
                <a:cxnSpLocks/>
                <a:stCxn id="247" idx="3"/>
                <a:endCxn id="253" idx="1"/>
              </p:cNvCxnSpPr>
              <p:nvPr/>
            </p:nvCxnSpPr>
            <p:spPr>
              <a:xfrm flipV="1">
                <a:off x="4247921" y="3374707"/>
                <a:ext cx="178674" cy="122922"/>
              </a:xfrm>
              <a:prstGeom prst="straightConnector1">
                <a:avLst/>
              </a:prstGeom>
              <a:noFill/>
              <a:ln w="28575" cap="flat" cmpd="sng" algn="ctr">
                <a:solidFill>
                  <a:srgbClr val="94B6D2">
                    <a:lumMod val="50000"/>
                  </a:srgbClr>
                </a:solidFill>
                <a:prstDash val="solid"/>
                <a:tailEnd type="triangle"/>
              </a:ln>
              <a:effectLst/>
            </p:spPr>
          </p:cxnSp>
          <p:cxnSp>
            <p:nvCxnSpPr>
              <p:cNvPr id="252" name="Straight Arrow Connector 251">
                <a:extLst>
                  <a:ext uri="{FF2B5EF4-FFF2-40B4-BE49-F238E27FC236}">
                    <a16:creationId xmlns:a16="http://schemas.microsoft.com/office/drawing/2014/main" id="{45A6E9EA-FB30-4FB9-A73C-D142CF553448}"/>
                  </a:ext>
                </a:extLst>
              </p:cNvPr>
              <p:cNvCxnSpPr>
                <a:cxnSpLocks/>
                <a:endCxn id="248" idx="1"/>
              </p:cNvCxnSpPr>
              <p:nvPr/>
            </p:nvCxnSpPr>
            <p:spPr>
              <a:xfrm>
                <a:off x="3391543" y="3224050"/>
                <a:ext cx="224500" cy="27735"/>
              </a:xfrm>
              <a:prstGeom prst="straightConnector1">
                <a:avLst/>
              </a:prstGeom>
              <a:noFill/>
              <a:ln w="28575" cap="flat" cmpd="sng" algn="ctr">
                <a:solidFill>
                  <a:srgbClr val="94B6D2">
                    <a:lumMod val="50000"/>
                  </a:srgbClr>
                </a:solidFill>
                <a:prstDash val="solid"/>
                <a:tailEnd type="triangle"/>
              </a:ln>
              <a:effectLst/>
            </p:spPr>
          </p:cxnSp>
          <p:sp>
            <p:nvSpPr>
              <p:cNvPr id="253" name="Rectangle 252">
                <a:extLst>
                  <a:ext uri="{FF2B5EF4-FFF2-40B4-BE49-F238E27FC236}">
                    <a16:creationId xmlns:a16="http://schemas.microsoft.com/office/drawing/2014/main" id="{9C3A187C-F07A-4D69-BE84-2501C73B5511}"/>
                  </a:ext>
                </a:extLst>
              </p:cNvPr>
              <p:cNvSpPr/>
              <p:nvPr/>
            </p:nvSpPr>
            <p:spPr>
              <a:xfrm>
                <a:off x="4426595" y="3280615"/>
                <a:ext cx="313857" cy="188184"/>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54" name="Rectangle 253">
                <a:extLst>
                  <a:ext uri="{FF2B5EF4-FFF2-40B4-BE49-F238E27FC236}">
                    <a16:creationId xmlns:a16="http://schemas.microsoft.com/office/drawing/2014/main" id="{74E990B3-B36D-45ED-BD24-A12406EF4B0C}"/>
                  </a:ext>
                </a:extLst>
              </p:cNvPr>
              <p:cNvSpPr/>
              <p:nvPr/>
            </p:nvSpPr>
            <p:spPr>
              <a:xfrm>
                <a:off x="4426595" y="3526460"/>
                <a:ext cx="313857" cy="188184"/>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55" name="Rectangle 254">
                <a:extLst>
                  <a:ext uri="{FF2B5EF4-FFF2-40B4-BE49-F238E27FC236}">
                    <a16:creationId xmlns:a16="http://schemas.microsoft.com/office/drawing/2014/main" id="{F7D878E4-D41D-4B7C-99DB-479A4C9895EA}"/>
                  </a:ext>
                </a:extLst>
              </p:cNvPr>
              <p:cNvSpPr/>
              <p:nvPr/>
            </p:nvSpPr>
            <p:spPr>
              <a:xfrm>
                <a:off x="4426595" y="2788927"/>
                <a:ext cx="313857" cy="188184"/>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grpSp>
          <p:nvGrpSpPr>
            <p:cNvPr id="256" name="Group 255">
              <a:extLst>
                <a:ext uri="{FF2B5EF4-FFF2-40B4-BE49-F238E27FC236}">
                  <a16:creationId xmlns:a16="http://schemas.microsoft.com/office/drawing/2014/main" id="{42979611-88F7-4AEC-8CEB-021CE7CB2384}"/>
                </a:ext>
              </a:extLst>
            </p:cNvPr>
            <p:cNvGrpSpPr/>
            <p:nvPr/>
          </p:nvGrpSpPr>
          <p:grpSpPr>
            <a:xfrm>
              <a:off x="10531935" y="4123743"/>
              <a:ext cx="1371585" cy="925717"/>
              <a:chOff x="3368867" y="2788927"/>
              <a:chExt cx="1371585" cy="925717"/>
            </a:xfrm>
          </p:grpSpPr>
          <p:sp>
            <p:nvSpPr>
              <p:cNvPr id="257" name="Rectangle 256">
                <a:extLst>
                  <a:ext uri="{FF2B5EF4-FFF2-40B4-BE49-F238E27FC236}">
                    <a16:creationId xmlns:a16="http://schemas.microsoft.com/office/drawing/2014/main" id="{A167A525-93E4-46A5-A583-EADD4E89400A}"/>
                  </a:ext>
                </a:extLst>
              </p:cNvPr>
              <p:cNvSpPr/>
              <p:nvPr/>
            </p:nvSpPr>
            <p:spPr>
              <a:xfrm>
                <a:off x="4426595" y="3034771"/>
                <a:ext cx="313857"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58" name="Rectangle 257">
                <a:extLst>
                  <a:ext uri="{FF2B5EF4-FFF2-40B4-BE49-F238E27FC236}">
                    <a16:creationId xmlns:a16="http://schemas.microsoft.com/office/drawing/2014/main" id="{9BFB54DC-D387-4D9E-AA24-CFB1E9C2CAD4}"/>
                  </a:ext>
                </a:extLst>
              </p:cNvPr>
              <p:cNvSpPr/>
              <p:nvPr/>
            </p:nvSpPr>
            <p:spPr>
              <a:xfrm>
                <a:off x="4023421" y="2911849"/>
                <a:ext cx="224500" cy="188184"/>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259" name="Straight Arrow Connector 258">
                <a:extLst>
                  <a:ext uri="{FF2B5EF4-FFF2-40B4-BE49-F238E27FC236}">
                    <a16:creationId xmlns:a16="http://schemas.microsoft.com/office/drawing/2014/main" id="{86F7E951-0B3D-462D-83F2-0C7D9E8AE194}"/>
                  </a:ext>
                </a:extLst>
              </p:cNvPr>
              <p:cNvCxnSpPr>
                <a:cxnSpLocks/>
                <a:stCxn id="263" idx="3"/>
                <a:endCxn id="258" idx="1"/>
              </p:cNvCxnSpPr>
              <p:nvPr/>
            </p:nvCxnSpPr>
            <p:spPr>
              <a:xfrm flipV="1">
                <a:off x="3840543" y="3005941"/>
                <a:ext cx="182878" cy="245844"/>
              </a:xfrm>
              <a:prstGeom prst="straightConnector1">
                <a:avLst/>
              </a:prstGeom>
              <a:noFill/>
              <a:ln w="28575" cap="flat" cmpd="sng" algn="ctr">
                <a:solidFill>
                  <a:srgbClr val="94B6D2">
                    <a:lumMod val="50000"/>
                  </a:srgbClr>
                </a:solidFill>
                <a:prstDash val="solid"/>
                <a:tailEnd type="triangle"/>
              </a:ln>
              <a:effectLst/>
            </p:spPr>
          </p:cxnSp>
          <p:cxnSp>
            <p:nvCxnSpPr>
              <p:cNvPr id="260" name="Straight Arrow Connector 259">
                <a:extLst>
                  <a:ext uri="{FF2B5EF4-FFF2-40B4-BE49-F238E27FC236}">
                    <a16:creationId xmlns:a16="http://schemas.microsoft.com/office/drawing/2014/main" id="{6AB668C5-DAEA-4371-9FA8-02DE36B3198B}"/>
                  </a:ext>
                </a:extLst>
              </p:cNvPr>
              <p:cNvCxnSpPr>
                <a:cxnSpLocks/>
                <a:stCxn id="258" idx="3"/>
                <a:endCxn id="257" idx="1"/>
              </p:cNvCxnSpPr>
              <p:nvPr/>
            </p:nvCxnSpPr>
            <p:spPr>
              <a:xfrm>
                <a:off x="4247921" y="3005941"/>
                <a:ext cx="178674" cy="122922"/>
              </a:xfrm>
              <a:prstGeom prst="straightConnector1">
                <a:avLst/>
              </a:prstGeom>
              <a:noFill/>
              <a:ln w="28575" cap="flat" cmpd="sng" algn="ctr">
                <a:solidFill>
                  <a:srgbClr val="94B6D2">
                    <a:lumMod val="50000"/>
                  </a:srgbClr>
                </a:solidFill>
                <a:prstDash val="solid"/>
                <a:tailEnd type="triangle"/>
              </a:ln>
              <a:effectLst/>
            </p:spPr>
          </p:cxnSp>
          <p:cxnSp>
            <p:nvCxnSpPr>
              <p:cNvPr id="261" name="Straight Arrow Connector 260">
                <a:extLst>
                  <a:ext uri="{FF2B5EF4-FFF2-40B4-BE49-F238E27FC236}">
                    <a16:creationId xmlns:a16="http://schemas.microsoft.com/office/drawing/2014/main" id="{9BC96C16-D778-4733-945E-262F412BBB7A}"/>
                  </a:ext>
                </a:extLst>
              </p:cNvPr>
              <p:cNvCxnSpPr>
                <a:cxnSpLocks/>
                <a:stCxn id="258" idx="3"/>
                <a:endCxn id="270" idx="1"/>
              </p:cNvCxnSpPr>
              <p:nvPr/>
            </p:nvCxnSpPr>
            <p:spPr>
              <a:xfrm flipV="1">
                <a:off x="4247921" y="2883019"/>
                <a:ext cx="178674" cy="122922"/>
              </a:xfrm>
              <a:prstGeom prst="straightConnector1">
                <a:avLst/>
              </a:prstGeom>
              <a:noFill/>
              <a:ln w="28575" cap="flat" cmpd="sng" algn="ctr">
                <a:solidFill>
                  <a:srgbClr val="94B6D2">
                    <a:lumMod val="50000"/>
                  </a:srgbClr>
                </a:solidFill>
                <a:prstDash val="solid"/>
                <a:tailEnd type="triangle"/>
              </a:ln>
              <a:effectLst/>
            </p:spPr>
          </p:cxnSp>
          <p:sp>
            <p:nvSpPr>
              <p:cNvPr id="262" name="Rectangle 261">
                <a:extLst>
                  <a:ext uri="{FF2B5EF4-FFF2-40B4-BE49-F238E27FC236}">
                    <a16:creationId xmlns:a16="http://schemas.microsoft.com/office/drawing/2014/main" id="{C1B9BF5F-37B6-44FE-B469-C27B5D4E02D9}"/>
                  </a:ext>
                </a:extLst>
              </p:cNvPr>
              <p:cNvSpPr/>
              <p:nvPr/>
            </p:nvSpPr>
            <p:spPr>
              <a:xfrm>
                <a:off x="4023421" y="3403537"/>
                <a:ext cx="224500" cy="188184"/>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63" name="Rectangle 262">
                <a:extLst>
                  <a:ext uri="{FF2B5EF4-FFF2-40B4-BE49-F238E27FC236}">
                    <a16:creationId xmlns:a16="http://schemas.microsoft.com/office/drawing/2014/main" id="{0D27260C-C7FA-487A-B3B0-BD6FF61FCC90}"/>
                  </a:ext>
                </a:extLst>
              </p:cNvPr>
              <p:cNvSpPr/>
              <p:nvPr/>
            </p:nvSpPr>
            <p:spPr>
              <a:xfrm>
                <a:off x="3616043" y="3157693"/>
                <a:ext cx="224500" cy="188184"/>
              </a:xfrm>
              <a:prstGeom prst="rect">
                <a:avLst/>
              </a:prstGeom>
              <a:solidFill>
                <a:srgbClr val="D5D1D1"/>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264" name="Straight Arrow Connector 263">
                <a:extLst>
                  <a:ext uri="{FF2B5EF4-FFF2-40B4-BE49-F238E27FC236}">
                    <a16:creationId xmlns:a16="http://schemas.microsoft.com/office/drawing/2014/main" id="{500F248C-9A12-4019-944C-BF5BEABC0C8D}"/>
                  </a:ext>
                </a:extLst>
              </p:cNvPr>
              <p:cNvCxnSpPr>
                <a:cxnSpLocks/>
                <a:stCxn id="263" idx="3"/>
                <a:endCxn id="262" idx="1"/>
              </p:cNvCxnSpPr>
              <p:nvPr/>
            </p:nvCxnSpPr>
            <p:spPr>
              <a:xfrm>
                <a:off x="3840543" y="3251785"/>
                <a:ext cx="182878" cy="245844"/>
              </a:xfrm>
              <a:prstGeom prst="straightConnector1">
                <a:avLst/>
              </a:prstGeom>
              <a:noFill/>
              <a:ln w="28575" cap="flat" cmpd="sng" algn="ctr">
                <a:solidFill>
                  <a:srgbClr val="94B6D2">
                    <a:lumMod val="50000"/>
                  </a:srgbClr>
                </a:solidFill>
                <a:prstDash val="solid"/>
                <a:tailEnd type="triangle"/>
              </a:ln>
              <a:effectLst/>
            </p:spPr>
          </p:cxnSp>
          <p:cxnSp>
            <p:nvCxnSpPr>
              <p:cNvPr id="265" name="Straight Arrow Connector 264">
                <a:extLst>
                  <a:ext uri="{FF2B5EF4-FFF2-40B4-BE49-F238E27FC236}">
                    <a16:creationId xmlns:a16="http://schemas.microsoft.com/office/drawing/2014/main" id="{62FF5AE2-3586-4B28-B484-43800F7EFFCC}"/>
                  </a:ext>
                </a:extLst>
              </p:cNvPr>
              <p:cNvCxnSpPr>
                <a:cxnSpLocks/>
                <a:stCxn id="262" idx="3"/>
                <a:endCxn id="269" idx="1"/>
              </p:cNvCxnSpPr>
              <p:nvPr/>
            </p:nvCxnSpPr>
            <p:spPr>
              <a:xfrm>
                <a:off x="4247921" y="3497629"/>
                <a:ext cx="178674" cy="122923"/>
              </a:xfrm>
              <a:prstGeom prst="straightConnector1">
                <a:avLst/>
              </a:prstGeom>
              <a:noFill/>
              <a:ln w="28575" cap="flat" cmpd="sng" algn="ctr">
                <a:solidFill>
                  <a:srgbClr val="94B6D2">
                    <a:lumMod val="50000"/>
                  </a:srgbClr>
                </a:solidFill>
                <a:prstDash val="solid"/>
                <a:tailEnd type="triangle"/>
              </a:ln>
              <a:effectLst/>
            </p:spPr>
          </p:cxnSp>
          <p:cxnSp>
            <p:nvCxnSpPr>
              <p:cNvPr id="266" name="Straight Arrow Connector 265">
                <a:extLst>
                  <a:ext uri="{FF2B5EF4-FFF2-40B4-BE49-F238E27FC236}">
                    <a16:creationId xmlns:a16="http://schemas.microsoft.com/office/drawing/2014/main" id="{FB7CB538-1406-472F-8703-C9570849B29B}"/>
                  </a:ext>
                </a:extLst>
              </p:cNvPr>
              <p:cNvCxnSpPr>
                <a:cxnSpLocks/>
                <a:stCxn id="262" idx="3"/>
                <a:endCxn id="268" idx="1"/>
              </p:cNvCxnSpPr>
              <p:nvPr/>
            </p:nvCxnSpPr>
            <p:spPr>
              <a:xfrm flipV="1">
                <a:off x="4247921" y="3374707"/>
                <a:ext cx="178674" cy="122922"/>
              </a:xfrm>
              <a:prstGeom prst="straightConnector1">
                <a:avLst/>
              </a:prstGeom>
              <a:noFill/>
              <a:ln w="28575" cap="flat" cmpd="sng" algn="ctr">
                <a:solidFill>
                  <a:srgbClr val="94B6D2">
                    <a:lumMod val="50000"/>
                  </a:srgbClr>
                </a:solidFill>
                <a:prstDash val="solid"/>
                <a:tailEnd type="triangle"/>
              </a:ln>
              <a:effectLst/>
            </p:spPr>
          </p:cxnSp>
          <p:cxnSp>
            <p:nvCxnSpPr>
              <p:cNvPr id="267" name="Straight Arrow Connector 266">
                <a:extLst>
                  <a:ext uri="{FF2B5EF4-FFF2-40B4-BE49-F238E27FC236}">
                    <a16:creationId xmlns:a16="http://schemas.microsoft.com/office/drawing/2014/main" id="{0AF4F78B-F795-4B6A-8B39-9C7B586FD79F}"/>
                  </a:ext>
                </a:extLst>
              </p:cNvPr>
              <p:cNvCxnSpPr>
                <a:cxnSpLocks/>
                <a:stCxn id="242" idx="3"/>
                <a:endCxn id="263" idx="1"/>
              </p:cNvCxnSpPr>
              <p:nvPr/>
            </p:nvCxnSpPr>
            <p:spPr>
              <a:xfrm>
                <a:off x="3368867" y="3128863"/>
                <a:ext cx="247176" cy="122922"/>
              </a:xfrm>
              <a:prstGeom prst="straightConnector1">
                <a:avLst/>
              </a:prstGeom>
              <a:noFill/>
              <a:ln w="28575" cap="flat" cmpd="sng" algn="ctr">
                <a:solidFill>
                  <a:srgbClr val="94B6D2">
                    <a:lumMod val="50000"/>
                  </a:srgbClr>
                </a:solidFill>
                <a:prstDash val="solid"/>
                <a:tailEnd type="triangle"/>
              </a:ln>
              <a:effectLst/>
            </p:spPr>
          </p:cxnSp>
          <p:sp>
            <p:nvSpPr>
              <p:cNvPr id="268" name="Rectangle 267">
                <a:extLst>
                  <a:ext uri="{FF2B5EF4-FFF2-40B4-BE49-F238E27FC236}">
                    <a16:creationId xmlns:a16="http://schemas.microsoft.com/office/drawing/2014/main" id="{0462BB9F-2E76-4A98-A136-F544EB636D47}"/>
                  </a:ext>
                </a:extLst>
              </p:cNvPr>
              <p:cNvSpPr/>
              <p:nvPr/>
            </p:nvSpPr>
            <p:spPr>
              <a:xfrm>
                <a:off x="4426595" y="3280615"/>
                <a:ext cx="313857"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69" name="Rectangle 268">
                <a:extLst>
                  <a:ext uri="{FF2B5EF4-FFF2-40B4-BE49-F238E27FC236}">
                    <a16:creationId xmlns:a16="http://schemas.microsoft.com/office/drawing/2014/main" id="{BCCBB176-4D9F-484C-9B2F-8967E98A93F7}"/>
                  </a:ext>
                </a:extLst>
              </p:cNvPr>
              <p:cNvSpPr/>
              <p:nvPr/>
            </p:nvSpPr>
            <p:spPr>
              <a:xfrm>
                <a:off x="4426595" y="3526460"/>
                <a:ext cx="313857"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70" name="Rectangle 269">
                <a:extLst>
                  <a:ext uri="{FF2B5EF4-FFF2-40B4-BE49-F238E27FC236}">
                    <a16:creationId xmlns:a16="http://schemas.microsoft.com/office/drawing/2014/main" id="{3B70059C-035D-469F-B6D5-7326804A4BA2}"/>
                  </a:ext>
                </a:extLst>
              </p:cNvPr>
              <p:cNvSpPr/>
              <p:nvPr/>
            </p:nvSpPr>
            <p:spPr>
              <a:xfrm>
                <a:off x="4426595" y="2788927"/>
                <a:ext cx="313857"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271" name="TextBox 270">
              <a:extLst>
                <a:ext uri="{FF2B5EF4-FFF2-40B4-BE49-F238E27FC236}">
                  <a16:creationId xmlns:a16="http://schemas.microsoft.com/office/drawing/2014/main" id="{09A1CF53-18D5-4985-B7CD-49D28FD9005A}"/>
                </a:ext>
              </a:extLst>
            </p:cNvPr>
            <p:cNvSpPr txBox="1"/>
            <p:nvPr/>
          </p:nvSpPr>
          <p:spPr>
            <a:xfrm>
              <a:off x="8607952" y="4947950"/>
              <a:ext cx="1077539" cy="369332"/>
            </a:xfrm>
            <a:prstGeom prst="rect">
              <a:avLst/>
            </a:prstGeom>
            <a:noFill/>
          </p:spPr>
          <p:txBody>
            <a:bodyPr wrap="square" rtlCol="0">
              <a:spAutoFit/>
            </a:bodyPr>
            <a:lstStyle/>
            <a:p>
              <a:pPr defTabSz="914400"/>
              <a:r>
                <a:rPr lang="en-US" dirty="0" err="1">
                  <a:solidFill>
                    <a:prstClr val="black"/>
                  </a:solidFill>
                  <a:latin typeface="Tw Cen MT"/>
                </a:rPr>
                <a:t>Spawners</a:t>
              </a:r>
              <a:endParaRPr lang="en-US" dirty="0">
                <a:solidFill>
                  <a:prstClr val="black"/>
                </a:solidFill>
                <a:latin typeface="Tw Cen MT"/>
              </a:endParaRPr>
            </a:p>
          </p:txBody>
        </p:sp>
        <p:sp>
          <p:nvSpPr>
            <p:cNvPr id="272" name="TextBox 271">
              <a:extLst>
                <a:ext uri="{FF2B5EF4-FFF2-40B4-BE49-F238E27FC236}">
                  <a16:creationId xmlns:a16="http://schemas.microsoft.com/office/drawing/2014/main" id="{94310C63-BFB6-42A2-B3E0-3F4A47273022}"/>
                </a:ext>
              </a:extLst>
            </p:cNvPr>
            <p:cNvSpPr txBox="1"/>
            <p:nvPr/>
          </p:nvSpPr>
          <p:spPr>
            <a:xfrm>
              <a:off x="10421448" y="3857177"/>
              <a:ext cx="1077539" cy="369332"/>
            </a:xfrm>
            <a:prstGeom prst="rect">
              <a:avLst/>
            </a:prstGeom>
            <a:noFill/>
          </p:spPr>
          <p:txBody>
            <a:bodyPr wrap="square" rtlCol="0">
              <a:spAutoFit/>
            </a:bodyPr>
            <a:lstStyle/>
            <a:p>
              <a:pPr algn="ctr" defTabSz="914400"/>
              <a:r>
                <a:rPr lang="en-US" dirty="0">
                  <a:solidFill>
                    <a:prstClr val="black"/>
                  </a:solidFill>
                  <a:latin typeface="Tw Cen MT"/>
                </a:rPr>
                <a:t>Workers</a:t>
              </a:r>
            </a:p>
          </p:txBody>
        </p:sp>
        <p:cxnSp>
          <p:nvCxnSpPr>
            <p:cNvPr id="273" name="Straight Connector 272">
              <a:extLst>
                <a:ext uri="{FF2B5EF4-FFF2-40B4-BE49-F238E27FC236}">
                  <a16:creationId xmlns:a16="http://schemas.microsoft.com/office/drawing/2014/main" id="{549BD5AD-DEDE-46A2-96A6-97DEACB29591}"/>
                </a:ext>
              </a:extLst>
            </p:cNvPr>
            <p:cNvCxnSpPr>
              <a:cxnSpLocks/>
            </p:cNvCxnSpPr>
            <p:nvPr/>
          </p:nvCxnSpPr>
          <p:spPr>
            <a:xfrm flipV="1">
              <a:off x="10323598" y="4049828"/>
              <a:ext cx="225424" cy="73821"/>
            </a:xfrm>
            <a:prstGeom prst="line">
              <a:avLst/>
            </a:prstGeom>
            <a:noFill/>
            <a:ln w="19050" cap="flat" cmpd="sng" algn="ctr">
              <a:solidFill>
                <a:sysClr val="windowText" lastClr="000000"/>
              </a:solidFill>
              <a:prstDash val="solid"/>
            </a:ln>
            <a:effectLst/>
          </p:spPr>
        </p:cxnSp>
        <p:cxnSp>
          <p:nvCxnSpPr>
            <p:cNvPr id="274" name="Straight Connector 273">
              <a:extLst>
                <a:ext uri="{FF2B5EF4-FFF2-40B4-BE49-F238E27FC236}">
                  <a16:creationId xmlns:a16="http://schemas.microsoft.com/office/drawing/2014/main" id="{12D76470-E95C-40A4-A48D-FB3117B00DD7}"/>
                </a:ext>
              </a:extLst>
            </p:cNvPr>
            <p:cNvCxnSpPr>
              <a:cxnSpLocks/>
            </p:cNvCxnSpPr>
            <p:nvPr/>
          </p:nvCxnSpPr>
          <p:spPr>
            <a:xfrm>
              <a:off x="11396747" y="4064116"/>
              <a:ext cx="195265" cy="59532"/>
            </a:xfrm>
            <a:prstGeom prst="line">
              <a:avLst/>
            </a:prstGeom>
            <a:noFill/>
            <a:ln w="19050" cap="flat" cmpd="sng" algn="ctr">
              <a:solidFill>
                <a:sysClr val="windowText" lastClr="000000"/>
              </a:solidFill>
              <a:prstDash val="solid"/>
            </a:ln>
            <a:effectLst/>
          </p:spPr>
        </p:cxnSp>
        <p:sp>
          <p:nvSpPr>
            <p:cNvPr id="275" name="TextBox 274">
              <a:extLst>
                <a:ext uri="{FF2B5EF4-FFF2-40B4-BE49-F238E27FC236}">
                  <a16:creationId xmlns:a16="http://schemas.microsoft.com/office/drawing/2014/main" id="{DBC2AEE8-D21B-4D86-AAC6-95DF33854982}"/>
                </a:ext>
              </a:extLst>
            </p:cNvPr>
            <p:cNvSpPr txBox="1"/>
            <p:nvPr/>
          </p:nvSpPr>
          <p:spPr>
            <a:xfrm>
              <a:off x="10416840" y="4947950"/>
              <a:ext cx="1077539" cy="369332"/>
            </a:xfrm>
            <a:prstGeom prst="rect">
              <a:avLst/>
            </a:prstGeom>
            <a:noFill/>
          </p:spPr>
          <p:txBody>
            <a:bodyPr wrap="square" rtlCol="0">
              <a:spAutoFit/>
            </a:bodyPr>
            <a:lstStyle/>
            <a:p>
              <a:pPr algn="ctr" defTabSz="914400"/>
              <a:r>
                <a:rPr lang="en-US" dirty="0" err="1">
                  <a:solidFill>
                    <a:prstClr val="black"/>
                  </a:solidFill>
                  <a:latin typeface="Tw Cen MT"/>
                </a:rPr>
                <a:t>Spawners</a:t>
              </a:r>
              <a:endParaRPr lang="en-US" dirty="0">
                <a:solidFill>
                  <a:prstClr val="black"/>
                </a:solidFill>
                <a:latin typeface="Tw Cen MT"/>
              </a:endParaRPr>
            </a:p>
          </p:txBody>
        </p:sp>
        <p:cxnSp>
          <p:nvCxnSpPr>
            <p:cNvPr id="276" name="Straight Connector 275">
              <a:extLst>
                <a:ext uri="{FF2B5EF4-FFF2-40B4-BE49-F238E27FC236}">
                  <a16:creationId xmlns:a16="http://schemas.microsoft.com/office/drawing/2014/main" id="{6C316125-74C6-430F-B8D4-F8F7C62AD14E}"/>
                </a:ext>
              </a:extLst>
            </p:cNvPr>
            <p:cNvCxnSpPr>
              <a:cxnSpLocks/>
              <a:stCxn id="263" idx="2"/>
            </p:cNvCxnSpPr>
            <p:nvPr/>
          </p:nvCxnSpPr>
          <p:spPr>
            <a:xfrm>
              <a:off x="10891361" y="4680693"/>
              <a:ext cx="19611" cy="335129"/>
            </a:xfrm>
            <a:prstGeom prst="line">
              <a:avLst/>
            </a:prstGeom>
            <a:noFill/>
            <a:ln w="19050" cap="flat" cmpd="sng" algn="ctr">
              <a:solidFill>
                <a:sysClr val="windowText" lastClr="000000"/>
              </a:solidFill>
              <a:prstDash val="solid"/>
            </a:ln>
            <a:effectLst/>
          </p:spPr>
        </p:cxnSp>
        <p:cxnSp>
          <p:nvCxnSpPr>
            <p:cNvPr id="277" name="Straight Connector 276">
              <a:extLst>
                <a:ext uri="{FF2B5EF4-FFF2-40B4-BE49-F238E27FC236}">
                  <a16:creationId xmlns:a16="http://schemas.microsoft.com/office/drawing/2014/main" id="{CE7EF12B-8D02-42A2-9B57-05279A66DE8B}"/>
                </a:ext>
              </a:extLst>
            </p:cNvPr>
            <p:cNvCxnSpPr>
              <a:cxnSpLocks/>
            </p:cNvCxnSpPr>
            <p:nvPr/>
          </p:nvCxnSpPr>
          <p:spPr>
            <a:xfrm flipH="1">
              <a:off x="11053847" y="4923747"/>
              <a:ext cx="136525" cy="98425"/>
            </a:xfrm>
            <a:prstGeom prst="line">
              <a:avLst/>
            </a:prstGeom>
            <a:noFill/>
            <a:ln w="19050" cap="flat" cmpd="sng" algn="ctr">
              <a:solidFill>
                <a:sysClr val="windowText" lastClr="000000"/>
              </a:solidFill>
              <a:prstDash val="solid"/>
            </a:ln>
            <a:effectLst/>
          </p:spPr>
        </p:cxnSp>
        <p:cxnSp>
          <p:nvCxnSpPr>
            <p:cNvPr id="278" name="Straight Connector 277">
              <a:extLst>
                <a:ext uri="{FF2B5EF4-FFF2-40B4-BE49-F238E27FC236}">
                  <a16:creationId xmlns:a16="http://schemas.microsoft.com/office/drawing/2014/main" id="{6E363F0E-D5FA-4EB6-B9F8-6850627DA464}"/>
                </a:ext>
              </a:extLst>
            </p:cNvPr>
            <p:cNvCxnSpPr>
              <a:cxnSpLocks/>
              <a:stCxn id="248" idx="2"/>
            </p:cNvCxnSpPr>
            <p:nvPr/>
          </p:nvCxnSpPr>
          <p:spPr>
            <a:xfrm flipH="1">
              <a:off x="9196472" y="4680693"/>
              <a:ext cx="117750" cy="338304"/>
            </a:xfrm>
            <a:prstGeom prst="line">
              <a:avLst/>
            </a:prstGeom>
            <a:noFill/>
            <a:ln w="19050" cap="flat" cmpd="sng" algn="ctr">
              <a:solidFill>
                <a:sysClr val="windowText" lastClr="000000"/>
              </a:solidFill>
              <a:prstDash val="solid"/>
            </a:ln>
            <a:effectLst/>
          </p:spPr>
        </p:cxnSp>
        <p:cxnSp>
          <p:nvCxnSpPr>
            <p:cNvPr id="279" name="Straight Connector 278">
              <a:extLst>
                <a:ext uri="{FF2B5EF4-FFF2-40B4-BE49-F238E27FC236}">
                  <a16:creationId xmlns:a16="http://schemas.microsoft.com/office/drawing/2014/main" id="{BE2E422A-E31C-49F6-8D2D-CF3BC5F992A9}"/>
                </a:ext>
              </a:extLst>
            </p:cNvPr>
            <p:cNvCxnSpPr>
              <a:cxnSpLocks/>
            </p:cNvCxnSpPr>
            <p:nvPr/>
          </p:nvCxnSpPr>
          <p:spPr>
            <a:xfrm flipH="1">
              <a:off x="9420310" y="4923747"/>
              <a:ext cx="190500" cy="109538"/>
            </a:xfrm>
            <a:prstGeom prst="line">
              <a:avLst/>
            </a:prstGeom>
            <a:noFill/>
            <a:ln w="19050" cap="flat" cmpd="sng" algn="ctr">
              <a:solidFill>
                <a:sysClr val="windowText" lastClr="000000"/>
              </a:solidFill>
              <a:prstDash val="solid"/>
            </a:ln>
            <a:effectLst/>
          </p:spPr>
        </p:cxnSp>
        <p:cxnSp>
          <p:nvCxnSpPr>
            <p:cNvPr id="280" name="Straight Connector 279">
              <a:extLst>
                <a:ext uri="{FF2B5EF4-FFF2-40B4-BE49-F238E27FC236}">
                  <a16:creationId xmlns:a16="http://schemas.microsoft.com/office/drawing/2014/main" id="{4C572886-D7F4-4ACA-9ABA-C7FD2EE5C9A6}"/>
                </a:ext>
              </a:extLst>
            </p:cNvPr>
            <p:cNvCxnSpPr>
              <a:cxnSpLocks/>
              <a:stCxn id="230" idx="2"/>
            </p:cNvCxnSpPr>
            <p:nvPr/>
          </p:nvCxnSpPr>
          <p:spPr>
            <a:xfrm>
              <a:off x="8168464" y="4677781"/>
              <a:ext cx="527946" cy="355504"/>
            </a:xfrm>
            <a:prstGeom prst="line">
              <a:avLst/>
            </a:prstGeom>
            <a:noFill/>
            <a:ln w="19050" cap="flat" cmpd="sng" algn="ctr">
              <a:solidFill>
                <a:sysClr val="windowText" lastClr="000000"/>
              </a:solidFill>
              <a:prstDash val="solid"/>
            </a:ln>
            <a:effectLst/>
          </p:spPr>
        </p:cxnSp>
      </p:grpSp>
      <p:pic>
        <p:nvPicPr>
          <p:cNvPr id="70" name="Picture 69"/>
          <p:cNvPicPr>
            <a:picLocks noChangeAspect="1"/>
          </p:cNvPicPr>
          <p:nvPr/>
        </p:nvPicPr>
        <p:blipFill>
          <a:blip r:embed="rId3"/>
          <a:stretch>
            <a:fillRect/>
          </a:stretch>
        </p:blipFill>
        <p:spPr>
          <a:xfrm>
            <a:off x="702301" y="4724400"/>
            <a:ext cx="3164020" cy="1507792"/>
          </a:xfrm>
          <a:prstGeom prst="rect">
            <a:avLst/>
          </a:prstGeom>
        </p:spPr>
      </p:pic>
      <p:grpSp>
        <p:nvGrpSpPr>
          <p:cNvPr id="12" name="Group 11"/>
          <p:cNvGrpSpPr/>
          <p:nvPr/>
        </p:nvGrpSpPr>
        <p:grpSpPr>
          <a:xfrm>
            <a:off x="335280" y="2628448"/>
            <a:ext cx="5151120" cy="3695425"/>
            <a:chOff x="335280" y="2628448"/>
            <a:chExt cx="5151120" cy="3695425"/>
          </a:xfrm>
        </p:grpSpPr>
        <p:sp>
          <p:nvSpPr>
            <p:cNvPr id="9" name="Rectangle 8"/>
            <p:cNvSpPr/>
            <p:nvPr/>
          </p:nvSpPr>
          <p:spPr>
            <a:xfrm>
              <a:off x="335280" y="2628448"/>
              <a:ext cx="5151120" cy="3640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 name="Picture 10"/>
            <p:cNvPicPr>
              <a:picLocks noChangeAspect="1"/>
            </p:cNvPicPr>
            <p:nvPr/>
          </p:nvPicPr>
          <p:blipFill>
            <a:blip r:embed="rId4"/>
            <a:stretch>
              <a:fillRect/>
            </a:stretch>
          </p:blipFill>
          <p:spPr>
            <a:xfrm>
              <a:off x="565423" y="2766651"/>
              <a:ext cx="4237046" cy="3557222"/>
            </a:xfrm>
            <a:prstGeom prst="rect">
              <a:avLst/>
            </a:prstGeom>
          </p:spPr>
        </p:pic>
      </p:grpSp>
      <p:sp>
        <p:nvSpPr>
          <p:cNvPr id="169" name="TextBox 168"/>
          <p:cNvSpPr txBox="1"/>
          <p:nvPr/>
        </p:nvSpPr>
        <p:spPr>
          <a:xfrm>
            <a:off x="5095629" y="4877930"/>
            <a:ext cx="6593965" cy="107721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3200" dirty="0"/>
              <a:t>Balanced </a:t>
            </a:r>
            <a:r>
              <a:rPr lang="en-US" sz="3200" dirty="0" err="1"/>
              <a:t>spawner</a:t>
            </a:r>
            <a:r>
              <a:rPr lang="en-US" sz="3200" dirty="0"/>
              <a:t> trees reduce critical path length to O(log(</a:t>
            </a:r>
            <a:r>
              <a:rPr lang="en-US" sz="3200" dirty="0" err="1"/>
              <a:t>tripcount</a:t>
            </a:r>
            <a:r>
              <a:rPr lang="en-US" sz="3200" dirty="0"/>
              <a:t>))</a:t>
            </a:r>
          </a:p>
        </p:txBody>
      </p:sp>
    </p:spTree>
    <p:extLst>
      <p:ext uri="{BB962C8B-B14F-4D97-AF65-F5344CB8AC3E}">
        <p14:creationId xmlns:p14="http://schemas.microsoft.com/office/powerpoint/2010/main" val="167418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a:t>ISCA 2020		T4: Compiling Sequential Code for Effective Speculative Parallelization in Hardware</a:t>
            </a:r>
          </a:p>
        </p:txBody>
      </p:sp>
      <p:sp>
        <p:nvSpPr>
          <p:cNvPr id="6" name="Title 5"/>
          <p:cNvSpPr>
            <a:spLocks noGrp="1"/>
          </p:cNvSpPr>
          <p:nvPr>
            <p:ph type="ctrTitle" idx="4294967295"/>
          </p:nvPr>
        </p:nvSpPr>
        <p:spPr>
          <a:xfrm>
            <a:off x="871844" y="428625"/>
            <a:ext cx="10058400" cy="5038726"/>
          </a:xfrm>
        </p:spPr>
        <p:txBody>
          <a:bodyPr>
            <a:normAutofit/>
          </a:bodyPr>
          <a:lstStyle/>
          <a:p>
            <a:r>
              <a:rPr lang="en-US" dirty="0">
                <a:solidFill>
                  <a:schemeClr val="bg1">
                    <a:lumMod val="75000"/>
                  </a:schemeClr>
                </a:solidFill>
              </a:rPr>
              <a:t>Background</a:t>
            </a:r>
            <a:br>
              <a:rPr lang="en-US" dirty="0">
                <a:solidFill>
                  <a:schemeClr val="bg1">
                    <a:lumMod val="75000"/>
                  </a:schemeClr>
                </a:solidFill>
              </a:rPr>
            </a:br>
            <a:br>
              <a:rPr lang="en-US" dirty="0">
                <a:solidFill>
                  <a:schemeClr val="bg1">
                    <a:lumMod val="75000"/>
                  </a:schemeClr>
                </a:solidFill>
              </a:rPr>
            </a:br>
            <a:r>
              <a:rPr lang="en-US" dirty="0">
                <a:solidFill>
                  <a:schemeClr val="bg1">
                    <a:lumMod val="75000"/>
                  </a:schemeClr>
                </a:solidFill>
              </a:rPr>
              <a:t>T4 Principles in Action</a:t>
            </a:r>
            <a:br>
              <a:rPr lang="en-US" dirty="0"/>
            </a:br>
            <a:br>
              <a:rPr lang="en-US" dirty="0"/>
            </a:br>
            <a:r>
              <a:rPr lang="en-US" dirty="0"/>
              <a:t>T4: Parallelizing Entire Programs</a:t>
            </a:r>
            <a:br>
              <a:rPr lang="en-US" dirty="0"/>
            </a:br>
            <a:br>
              <a:rPr lang="en-US" dirty="0"/>
            </a:br>
            <a:r>
              <a:rPr lang="en-US" dirty="0">
                <a:solidFill>
                  <a:schemeClr val="bg1">
                    <a:lumMod val="75000"/>
                  </a:schemeClr>
                </a:solidFill>
              </a:rPr>
              <a:t>Evaluation</a:t>
            </a:r>
          </a:p>
        </p:txBody>
      </p:sp>
    </p:spTree>
    <p:extLst>
      <p:ext uri="{BB962C8B-B14F-4D97-AF65-F5344CB8AC3E}">
        <p14:creationId xmlns:p14="http://schemas.microsoft.com/office/powerpoint/2010/main" val="2085280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T4: Parallelizing entire real-world programs</a:t>
            </a:r>
          </a:p>
        </p:txBody>
      </p:sp>
      <p:sp>
        <p:nvSpPr>
          <p:cNvPr id="6" name="Content Placeholder 5"/>
          <p:cNvSpPr>
            <a:spLocks noGrp="1"/>
          </p:cNvSpPr>
          <p:nvPr>
            <p:ph idx="1"/>
          </p:nvPr>
        </p:nvSpPr>
        <p:spPr>
          <a:xfrm>
            <a:off x="390162" y="1486874"/>
            <a:ext cx="6353538" cy="4700566"/>
          </a:xfrm>
        </p:spPr>
        <p:txBody>
          <a:bodyPr>
            <a:normAutofit fontScale="85000" lnSpcReduction="20000"/>
          </a:bodyPr>
          <a:lstStyle/>
          <a:p>
            <a:pPr marL="201168" lvl="1" indent="0">
              <a:buNone/>
            </a:pPr>
            <a:r>
              <a:rPr lang="en-US" dirty="0"/>
              <a:t>T4 divides the entire program into tasks starting from the first instruction of </a:t>
            </a:r>
            <a:r>
              <a:rPr lang="en-US" dirty="0">
                <a:latin typeface="Consolas" panose="020B0609020204030204" pitchFamily="49" charset="0"/>
              </a:rPr>
              <a:t>main()</a:t>
            </a:r>
            <a:endParaRPr lang="en-US" dirty="0"/>
          </a:p>
          <a:p>
            <a:pPr marL="201168" lvl="1" indent="0">
              <a:buNone/>
            </a:pPr>
            <a:endParaRPr lang="en-US" dirty="0"/>
          </a:p>
          <a:p>
            <a:pPr marL="201168" lvl="1" indent="0">
              <a:buNone/>
            </a:pPr>
            <a:r>
              <a:rPr lang="en-US" dirty="0"/>
              <a:t>T4 automatically generates tasks from</a:t>
            </a:r>
          </a:p>
          <a:p>
            <a:pPr lvl="1"/>
            <a:r>
              <a:rPr lang="en-US" dirty="0"/>
              <a:t>Loop iterations</a:t>
            </a:r>
          </a:p>
          <a:p>
            <a:pPr lvl="1"/>
            <a:r>
              <a:rPr lang="en-US" dirty="0"/>
              <a:t>Function calls</a:t>
            </a:r>
          </a:p>
          <a:p>
            <a:pPr lvl="1"/>
            <a:r>
              <a:rPr lang="en-US" dirty="0"/>
              <a:t>Continuations of the above</a:t>
            </a:r>
          </a:p>
          <a:p>
            <a:pPr marL="201168" lvl="1" indent="0">
              <a:buNone/>
            </a:pPr>
            <a:endParaRPr lang="en-US" dirty="0"/>
          </a:p>
          <a:p>
            <a:pPr marL="201168" lvl="1" indent="0">
              <a:buNone/>
            </a:pPr>
            <a:r>
              <a:rPr lang="en-US" dirty="0"/>
              <a:t>T4 extracts nested parallelism from</a:t>
            </a:r>
            <a:br>
              <a:rPr lang="en-US" dirty="0"/>
            </a:br>
            <a:r>
              <a:rPr lang="en-US" dirty="0"/>
              <a:t>the </a:t>
            </a:r>
            <a:r>
              <a:rPr lang="en-US" b="1" dirty="0"/>
              <a:t>entire program</a:t>
            </a:r>
            <a:r>
              <a:rPr lang="en-US" dirty="0"/>
              <a:t> despite</a:t>
            </a:r>
          </a:p>
          <a:p>
            <a:pPr lvl="1"/>
            <a:r>
              <a:rPr lang="en-US" dirty="0"/>
              <a:t>Loops with unknown </a:t>
            </a:r>
            <a:r>
              <a:rPr lang="en-US" dirty="0" err="1"/>
              <a:t>tripcount</a:t>
            </a:r>
            <a:endParaRPr lang="en-US" dirty="0"/>
          </a:p>
          <a:p>
            <a:pPr lvl="1"/>
            <a:r>
              <a:rPr lang="en-US" dirty="0"/>
              <a:t>Opaque function calls</a:t>
            </a:r>
          </a:p>
          <a:p>
            <a:pPr lvl="1"/>
            <a:r>
              <a:rPr lang="en-US" dirty="0"/>
              <a:t>Data-dependent control flow</a:t>
            </a:r>
          </a:p>
          <a:p>
            <a:pPr lvl="1"/>
            <a:r>
              <a:rPr lang="en-US" dirty="0"/>
              <a:t>Arbitrary pointer manipulation</a:t>
            </a:r>
          </a:p>
        </p:txBody>
      </p:sp>
      <p:sp>
        <p:nvSpPr>
          <p:cNvPr id="2" name="Slide Number Placeholder 1"/>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Footer Placeholder 2"/>
          <p:cNvSpPr>
            <a:spLocks noGrp="1"/>
          </p:cNvSpPr>
          <p:nvPr>
            <p:ph type="ftr" sz="quarter" idx="11"/>
          </p:nvPr>
        </p:nvSpPr>
        <p:spPr/>
        <p:txBody>
          <a:bodyPr/>
          <a:lstStyle/>
          <a:p>
            <a:r>
              <a:rPr lang="en-US" dirty="0"/>
              <a:t>ISCA 2020		T4: Compiling Sequential Code for Effective Speculative Parallelization in Hardware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624" y="2271734"/>
            <a:ext cx="5609633" cy="2243853"/>
          </a:xfrm>
          <a:prstGeom prst="rect">
            <a:avLst/>
          </a:prstGeom>
        </p:spPr>
      </p:pic>
    </p:spTree>
    <p:extLst>
      <p:ext uri="{BB962C8B-B14F-4D97-AF65-F5344CB8AC3E}">
        <p14:creationId xmlns:p14="http://schemas.microsoft.com/office/powerpoint/2010/main" val="64240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6">
                                            <p:txEl>
                                              <p:pRg st="8" end="8"/>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058E-C473-460F-B4F8-B4D298941812}"/>
              </a:ext>
            </a:extLst>
          </p:cNvPr>
          <p:cNvSpPr>
            <a:spLocks noGrp="1"/>
          </p:cNvSpPr>
          <p:nvPr>
            <p:ph type="title"/>
          </p:nvPr>
        </p:nvSpPr>
        <p:spPr/>
        <p:txBody>
          <a:bodyPr>
            <a:normAutofit/>
          </a:bodyPr>
          <a:lstStyle/>
          <a:p>
            <a:r>
              <a:rPr lang="en-US" sz="3600" dirty="0"/>
              <a:t>Progressive expansion of unknown-</a:t>
            </a:r>
            <a:r>
              <a:rPr lang="en-US" sz="3600" dirty="0" err="1"/>
              <a:t>tripcount</a:t>
            </a:r>
            <a:r>
              <a:rPr lang="en-US" sz="3600" dirty="0"/>
              <a:t> loops</a:t>
            </a:r>
          </a:p>
        </p:txBody>
      </p:sp>
      <p:sp>
        <p:nvSpPr>
          <p:cNvPr id="11" name="Content Placeholder 10"/>
          <p:cNvSpPr>
            <a:spLocks noGrp="1"/>
          </p:cNvSpPr>
          <p:nvPr>
            <p:ph idx="1"/>
          </p:nvPr>
        </p:nvSpPr>
        <p:spPr>
          <a:xfrm>
            <a:off x="611143" y="1508852"/>
            <a:ext cx="8854380" cy="2466222"/>
          </a:xfrm>
        </p:spPr>
        <p:txBody>
          <a:bodyPr>
            <a:normAutofit/>
          </a:bodyPr>
          <a:lstStyle/>
          <a:p>
            <a:r>
              <a:rPr lang="en-US" dirty="0"/>
              <a:t>Progressive expansion generates balanced </a:t>
            </a:r>
            <a:r>
              <a:rPr lang="en-US" dirty="0" err="1"/>
              <a:t>spawner</a:t>
            </a:r>
            <a:r>
              <a:rPr lang="en-US" dirty="0"/>
              <a:t> trees for loops with unknown </a:t>
            </a:r>
            <a:r>
              <a:rPr lang="en-US" dirty="0" err="1"/>
              <a:t>tripcount</a:t>
            </a:r>
            <a:endParaRPr lang="en-US" dirty="0"/>
          </a:p>
          <a:p>
            <a:r>
              <a:rPr lang="en-US" dirty="0"/>
              <a:t>- loops with </a:t>
            </a:r>
            <a:r>
              <a:rPr lang="en-US" b="1" dirty="0">
                <a:latin typeface="Consolas" panose="020B0609020204030204" pitchFamily="49" charset="0"/>
              </a:rPr>
              <a:t>break</a:t>
            </a:r>
            <a:r>
              <a:rPr lang="en-US" dirty="0"/>
              <a:t> statements</a:t>
            </a:r>
            <a:endParaRPr lang="en-US" b="1" dirty="0">
              <a:latin typeface="Consolas" panose="020B0609020204030204" pitchFamily="49" charset="0"/>
            </a:endParaRPr>
          </a:p>
          <a:p>
            <a:r>
              <a:rPr lang="en-US" dirty="0"/>
              <a:t>- </a:t>
            </a:r>
            <a:r>
              <a:rPr lang="en-US" b="1" dirty="0"/>
              <a:t>while</a:t>
            </a:r>
            <a:r>
              <a:rPr lang="en-US" dirty="0"/>
              <a:t> loops</a:t>
            </a:r>
          </a:p>
          <a:p>
            <a:endParaRPr lang="en-US" dirty="0"/>
          </a:p>
        </p:txBody>
      </p:sp>
      <p:sp>
        <p:nvSpPr>
          <p:cNvPr id="5" name="Slide Number Placeholder 4">
            <a:extLst>
              <a:ext uri="{FF2B5EF4-FFF2-40B4-BE49-F238E27FC236}">
                <a16:creationId xmlns:a16="http://schemas.microsoft.com/office/drawing/2014/main" id="{19E903A1-4BFC-4010-8DD2-76934E32EF08}"/>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59" name="Footer Placeholder 3"/>
          <p:cNvSpPr>
            <a:spLocks noGrp="1"/>
          </p:cNvSpPr>
          <p:nvPr>
            <p:ph type="ftr" sz="quarter" idx="11"/>
          </p:nvPr>
        </p:nvSpPr>
        <p:spPr/>
        <p:txBody>
          <a:bodyPr/>
          <a:lstStyle/>
          <a:p>
            <a:r>
              <a:rPr lang="en-US" dirty="0"/>
              <a:t>ISCA 2020		T4: Compiling Sequential Code for Effective Speculative Parallelization in Hardware</a:t>
            </a:r>
          </a:p>
        </p:txBody>
      </p:sp>
      <p:grpSp>
        <p:nvGrpSpPr>
          <p:cNvPr id="16" name="Group 15"/>
          <p:cNvGrpSpPr/>
          <p:nvPr/>
        </p:nvGrpSpPr>
        <p:grpSpPr>
          <a:xfrm>
            <a:off x="1035196" y="4135190"/>
            <a:ext cx="3270104" cy="2140400"/>
            <a:chOff x="1035196" y="4135190"/>
            <a:chExt cx="3270104" cy="2140400"/>
          </a:xfrm>
        </p:grpSpPr>
        <p:sp>
          <p:nvSpPr>
            <p:cNvPr id="70" name="Rectangle 69">
              <a:extLst>
                <a:ext uri="{FF2B5EF4-FFF2-40B4-BE49-F238E27FC236}">
                  <a16:creationId xmlns:a16="http://schemas.microsoft.com/office/drawing/2014/main" id="{797E8CBF-CC70-4E47-A35B-5538F2A9CDF4}"/>
                </a:ext>
              </a:extLst>
            </p:cNvPr>
            <p:cNvSpPr/>
            <p:nvPr/>
          </p:nvSpPr>
          <p:spPr>
            <a:xfrm>
              <a:off x="1040809" y="4644374"/>
              <a:ext cx="3264491" cy="1631216"/>
            </a:xfrm>
            <a:prstGeom prst="rect">
              <a:avLst/>
            </a:prstGeom>
          </p:spPr>
          <p:txBody>
            <a:bodyPr wrap="square">
              <a:spAutoFit/>
            </a:bodyPr>
            <a:lstStyle/>
            <a:p>
              <a:pPr defTabSz="914400"/>
              <a:r>
                <a:rPr lang="en-US" sz="2000" b="1" dirty="0" err="1">
                  <a:solidFill>
                    <a:prstClr val="black"/>
                  </a:solidFill>
                  <a:latin typeface="Consolas" panose="020B0609020204030204" pitchFamily="49" charset="0"/>
                </a:rPr>
                <a:t>int</a:t>
              </a:r>
              <a:r>
                <a:rPr lang="en-US" sz="2000" b="1" dirty="0">
                  <a:solidFill>
                    <a:prstClr val="black"/>
                  </a:solidFill>
                  <a:latin typeface="Consolas" panose="020B0609020204030204" pitchFamily="49" charset="0"/>
                </a:rPr>
                <a:t> </a:t>
              </a:r>
              <a:r>
                <a:rPr lang="en-US" sz="2000" dirty="0" err="1">
                  <a:solidFill>
                    <a:prstClr val="black"/>
                  </a:solidFill>
                  <a:latin typeface="Consolas" panose="020B0609020204030204" pitchFamily="49" charset="0"/>
                </a:rPr>
                <a:t>i</a:t>
              </a:r>
              <a:r>
                <a:rPr lang="en-US" sz="2000" dirty="0">
                  <a:solidFill>
                    <a:prstClr val="black"/>
                  </a:solidFill>
                  <a:latin typeface="Consolas" panose="020B0609020204030204" pitchFamily="49" charset="0"/>
                </a:rPr>
                <a:t> = 0;</a:t>
              </a:r>
            </a:p>
            <a:p>
              <a:pPr defTabSz="914400"/>
              <a:r>
                <a:rPr lang="en-US" sz="2000" b="1" dirty="0">
                  <a:solidFill>
                    <a:prstClr val="black"/>
                  </a:solidFill>
                  <a:latin typeface="Consolas" panose="020B0609020204030204" pitchFamily="49" charset="0"/>
                </a:rPr>
                <a:t>while</a:t>
              </a:r>
              <a:r>
                <a:rPr lang="en-US" sz="2000" dirty="0">
                  <a:solidFill>
                    <a:prstClr val="black"/>
                  </a:solidFill>
                  <a:latin typeface="Consolas" panose="020B0609020204030204" pitchFamily="49" charset="0"/>
                </a:rPr>
                <a:t> (status[</a:t>
              </a:r>
              <a:r>
                <a:rPr lang="en-US" sz="2000" dirty="0" err="1">
                  <a:solidFill>
                    <a:prstClr val="black"/>
                  </a:solidFill>
                  <a:latin typeface="Consolas" panose="020B0609020204030204" pitchFamily="49" charset="0"/>
                </a:rPr>
                <a:t>i</a:t>
              </a:r>
              <a:r>
                <a:rPr lang="en-US" sz="2000" dirty="0">
                  <a:solidFill>
                    <a:prstClr val="black"/>
                  </a:solidFill>
                  <a:latin typeface="Consolas" panose="020B0609020204030204" pitchFamily="49" charset="0"/>
                </a:rPr>
                <a:t>]) {</a:t>
              </a:r>
            </a:p>
            <a:p>
              <a:pPr defTabSz="914400"/>
              <a:r>
                <a:rPr lang="en-US" sz="2000" dirty="0">
                  <a:solidFill>
                    <a:prstClr val="black"/>
                  </a:solidFill>
                  <a:latin typeface="Consolas" panose="020B0609020204030204" pitchFamily="49" charset="0"/>
                </a:rPr>
                <a:t>  </a:t>
              </a:r>
              <a:r>
                <a:rPr lang="en-US" sz="2000" b="1" dirty="0">
                  <a:solidFill>
                    <a:prstClr val="black"/>
                  </a:solidFill>
                  <a:latin typeface="Consolas" panose="020B0609020204030204" pitchFamily="49" charset="0"/>
                </a:rPr>
                <a:t>if</a:t>
              </a:r>
              <a:r>
                <a:rPr lang="en-US" sz="2000" dirty="0">
                  <a:solidFill>
                    <a:prstClr val="black"/>
                  </a:solidFill>
                  <a:latin typeface="Consolas" panose="020B0609020204030204" pitchFamily="49" charset="0"/>
                </a:rPr>
                <a:t> (foo(</a:t>
              </a:r>
              <a:r>
                <a:rPr lang="en-US" sz="2000" dirty="0" err="1">
                  <a:solidFill>
                    <a:prstClr val="black"/>
                  </a:solidFill>
                  <a:latin typeface="Consolas" panose="020B0609020204030204" pitchFamily="49" charset="0"/>
                </a:rPr>
                <a:t>i</a:t>
              </a:r>
              <a:r>
                <a:rPr lang="en-US" sz="2000" dirty="0">
                  <a:solidFill>
                    <a:prstClr val="black"/>
                  </a:solidFill>
                  <a:latin typeface="Consolas" panose="020B0609020204030204" pitchFamily="49" charset="0"/>
                </a:rPr>
                <a:t>)) </a:t>
              </a:r>
              <a:r>
                <a:rPr lang="en-US" sz="2000" b="1" dirty="0">
                  <a:solidFill>
                    <a:prstClr val="black"/>
                  </a:solidFill>
                  <a:latin typeface="Consolas" panose="020B0609020204030204" pitchFamily="49" charset="0"/>
                </a:rPr>
                <a:t>break</a:t>
              </a:r>
              <a:r>
                <a:rPr lang="en-US" sz="2000" dirty="0">
                  <a:solidFill>
                    <a:prstClr val="black"/>
                  </a:solidFill>
                  <a:latin typeface="Consolas" panose="020B0609020204030204" pitchFamily="49" charset="0"/>
                </a:rPr>
                <a:t>;</a:t>
              </a:r>
            </a:p>
            <a:p>
              <a:pPr defTabSz="914400"/>
              <a:r>
                <a:rPr lang="en-US" sz="2000" dirty="0">
                  <a:solidFill>
                    <a:prstClr val="black"/>
                  </a:solidFill>
                  <a:latin typeface="Consolas" panose="020B0609020204030204" pitchFamily="49" charset="0"/>
                </a:rPr>
                <a:t>  </a:t>
              </a:r>
              <a:r>
                <a:rPr lang="en-US" sz="2000" dirty="0" err="1">
                  <a:solidFill>
                    <a:prstClr val="black"/>
                  </a:solidFill>
                  <a:latin typeface="Consolas" panose="020B0609020204030204" pitchFamily="49" charset="0"/>
                </a:rPr>
                <a:t>i</a:t>
              </a:r>
              <a:r>
                <a:rPr lang="en-US" sz="2000" dirty="0">
                  <a:solidFill>
                    <a:prstClr val="black"/>
                  </a:solidFill>
                  <a:latin typeface="Consolas" panose="020B0609020204030204" pitchFamily="49" charset="0"/>
                </a:rPr>
                <a:t>++;</a:t>
              </a:r>
            </a:p>
            <a:p>
              <a:pPr defTabSz="914400"/>
              <a:r>
                <a:rPr lang="en-US" sz="2000" dirty="0">
                  <a:solidFill>
                    <a:prstClr val="black"/>
                  </a:solidFill>
                  <a:latin typeface="Consolas" panose="020B0609020204030204" pitchFamily="49" charset="0"/>
                </a:rPr>
                <a:t>}:</a:t>
              </a:r>
            </a:p>
          </p:txBody>
        </p:sp>
        <p:sp>
          <p:nvSpPr>
            <p:cNvPr id="80" name="TextBox 79">
              <a:extLst>
                <a:ext uri="{FF2B5EF4-FFF2-40B4-BE49-F238E27FC236}">
                  <a16:creationId xmlns:a16="http://schemas.microsoft.com/office/drawing/2014/main" id="{AEBE6B8F-0988-4AFD-A97F-F830F92B982D}"/>
                </a:ext>
              </a:extLst>
            </p:cNvPr>
            <p:cNvSpPr txBox="1"/>
            <p:nvPr/>
          </p:nvSpPr>
          <p:spPr>
            <a:xfrm>
              <a:off x="1035196" y="4135190"/>
              <a:ext cx="2638770" cy="523220"/>
            </a:xfrm>
            <a:prstGeom prst="rect">
              <a:avLst/>
            </a:prstGeom>
            <a:noFill/>
          </p:spPr>
          <p:txBody>
            <a:bodyPr wrap="square" rtlCol="0">
              <a:spAutoFit/>
            </a:bodyPr>
            <a:lstStyle/>
            <a:p>
              <a:pPr defTabSz="914400"/>
              <a:r>
                <a:rPr lang="en-US" sz="2800" u="sng" dirty="0">
                  <a:solidFill>
                    <a:prstClr val="black"/>
                  </a:solidFill>
                  <a:latin typeface="Tw Cen MT"/>
                </a:rPr>
                <a:t>Source code:</a:t>
              </a:r>
            </a:p>
          </p:txBody>
        </p:sp>
      </p:grpSp>
      <p:grpSp>
        <p:nvGrpSpPr>
          <p:cNvPr id="17" name="Group 16"/>
          <p:cNvGrpSpPr/>
          <p:nvPr/>
        </p:nvGrpSpPr>
        <p:grpSpPr>
          <a:xfrm>
            <a:off x="4396740" y="4121620"/>
            <a:ext cx="4481129" cy="2150004"/>
            <a:chOff x="4396740" y="4121620"/>
            <a:chExt cx="4481129" cy="2150004"/>
          </a:xfrm>
        </p:grpSpPr>
        <p:sp>
          <p:nvSpPr>
            <p:cNvPr id="71" name="Rectangle 70">
              <a:extLst>
                <a:ext uri="{FF2B5EF4-FFF2-40B4-BE49-F238E27FC236}">
                  <a16:creationId xmlns:a16="http://schemas.microsoft.com/office/drawing/2014/main" id="{4C11D38B-7372-4A25-A22D-D5E57A08D196}"/>
                </a:ext>
              </a:extLst>
            </p:cNvPr>
            <p:cNvSpPr/>
            <p:nvPr/>
          </p:nvSpPr>
          <p:spPr>
            <a:xfrm>
              <a:off x="4398917" y="4360687"/>
              <a:ext cx="4478952" cy="1910937"/>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Consolas" panose="020B0609020204030204" pitchFamily="49" charset="0"/>
                </a:rPr>
                <a:t>void</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rPr>
                <a:t>iter</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(Timestamp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rPr>
                <a:t>i</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a:t>
              </a:r>
              <a:b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b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0" cap="none" spc="0" normalizeH="0" baseline="0" noProof="0" dirty="0">
                  <a:ln>
                    <a:noFill/>
                  </a:ln>
                  <a:solidFill>
                    <a:prstClr val="black"/>
                  </a:solidFill>
                  <a:effectLst/>
                  <a:uLnTx/>
                  <a:uFillTx/>
                  <a:latin typeface="Consolas" panose="020B0609020204030204" pitchFamily="49" charset="0"/>
                </a:rPr>
                <a:t>if</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(!done)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0" cap="none" spc="0" normalizeH="0" baseline="0" noProof="0" dirty="0">
                  <a:ln>
                    <a:noFill/>
                  </a:ln>
                  <a:solidFill>
                    <a:prstClr val="black"/>
                  </a:solidFill>
                  <a:effectLst/>
                  <a:uLnTx/>
                  <a:uFillTx/>
                  <a:latin typeface="Consolas" panose="020B0609020204030204" pitchFamily="49" charset="0"/>
                </a:rPr>
                <a:t>if</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(!status[</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rPr>
                <a:t>i</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done = 1;</a:t>
              </a:r>
              <a:endParaRPr lang="en-US" sz="2000" kern="0" dirty="0">
                <a:solidFill>
                  <a:prstClr val="black"/>
                </a:solidFill>
                <a:latin typeface="Consolas" panose="020B0609020204030204" pitchFamily="49" charset="0"/>
              </a:endParaRPr>
            </a:p>
            <a:p>
              <a:pPr lvl="0" defTabSz="914400">
                <a:defRPr/>
              </a:pPr>
              <a:r>
                <a:rPr lang="en-US" sz="2000" kern="0" dirty="0">
                  <a:solidFill>
                    <a:prstClr val="black"/>
                  </a:solidFill>
                  <a:latin typeface="Consolas" panose="020B0609020204030204" pitchFamily="49" charset="0"/>
                </a:rPr>
                <a:t>    </a:t>
              </a:r>
              <a:r>
                <a:rPr lang="en-US" sz="2000" b="1" kern="0" dirty="0">
                  <a:solidFill>
                    <a:prstClr val="black"/>
                  </a:solidFill>
                  <a:latin typeface="Consolas" panose="020B0609020204030204" pitchFamily="49" charset="0"/>
                </a:rPr>
                <a:t>else if</a:t>
              </a:r>
              <a:r>
                <a:rPr lang="en-US" sz="2000" kern="0" dirty="0">
                  <a:solidFill>
                    <a:prstClr val="black"/>
                  </a:solidFill>
                  <a:latin typeface="Consolas" panose="020B0609020204030204" pitchFamily="49" charset="0"/>
                </a:rPr>
                <a:t> (foo(</a:t>
              </a:r>
              <a:r>
                <a:rPr lang="en-US" sz="2000" kern="0" dirty="0" err="1">
                  <a:solidFill>
                    <a:prstClr val="black"/>
                  </a:solidFill>
                  <a:latin typeface="Consolas" panose="020B0609020204030204" pitchFamily="49" charset="0"/>
                </a:rPr>
                <a:t>i</a:t>
              </a:r>
              <a:r>
                <a:rPr lang="en-US" sz="2000" kern="0" dirty="0">
                  <a:solidFill>
                    <a:prstClr val="black"/>
                  </a:solidFill>
                  <a:latin typeface="Consolas" panose="020B0609020204030204" pitchFamily="49" charset="0"/>
                </a:rPr>
                <a:t>)) done = 1;</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rPr>
                <a:t>  }</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a:t>
              </a:r>
            </a:p>
          </p:txBody>
        </p:sp>
        <p:cxnSp>
          <p:nvCxnSpPr>
            <p:cNvPr id="73" name="Straight Connector 72">
              <a:extLst>
                <a:ext uri="{FF2B5EF4-FFF2-40B4-BE49-F238E27FC236}">
                  <a16:creationId xmlns:a16="http://schemas.microsoft.com/office/drawing/2014/main" id="{049F81AC-9AD9-483B-9752-0FAFD6B6C9B7}"/>
                </a:ext>
              </a:extLst>
            </p:cNvPr>
            <p:cNvCxnSpPr>
              <a:cxnSpLocks/>
            </p:cNvCxnSpPr>
            <p:nvPr/>
          </p:nvCxnSpPr>
          <p:spPr>
            <a:xfrm flipV="1">
              <a:off x="4396740" y="4122420"/>
              <a:ext cx="2278380" cy="236221"/>
            </a:xfrm>
            <a:prstGeom prst="line">
              <a:avLst/>
            </a:prstGeom>
            <a:noFill/>
            <a:ln w="28575" cap="flat" cmpd="sng" algn="ctr">
              <a:solidFill>
                <a:srgbClr val="6B859A"/>
              </a:solidFill>
              <a:prstDash val="sysDash"/>
            </a:ln>
            <a:effectLst/>
          </p:spPr>
        </p:cxnSp>
        <p:cxnSp>
          <p:nvCxnSpPr>
            <p:cNvPr id="72" name="Straight Connector 71">
              <a:extLst>
                <a:ext uri="{FF2B5EF4-FFF2-40B4-BE49-F238E27FC236}">
                  <a16:creationId xmlns:a16="http://schemas.microsoft.com/office/drawing/2014/main" id="{61FC31BA-CD72-4DCA-B04A-4F1C5067DFAD}"/>
                </a:ext>
              </a:extLst>
            </p:cNvPr>
            <p:cNvCxnSpPr>
              <a:cxnSpLocks/>
            </p:cNvCxnSpPr>
            <p:nvPr/>
          </p:nvCxnSpPr>
          <p:spPr>
            <a:xfrm flipH="1" flipV="1">
              <a:off x="7608329" y="4121620"/>
              <a:ext cx="1269540" cy="243845"/>
            </a:xfrm>
            <a:prstGeom prst="line">
              <a:avLst/>
            </a:prstGeom>
            <a:noFill/>
            <a:ln w="28575" cap="flat" cmpd="sng" algn="ctr">
              <a:solidFill>
                <a:srgbClr val="6B859A"/>
              </a:solidFill>
              <a:prstDash val="sysDash"/>
            </a:ln>
            <a:effectLst/>
          </p:spPr>
        </p:cxnSp>
      </p:grpSp>
      <p:grpSp>
        <p:nvGrpSpPr>
          <p:cNvPr id="74" name="Group 73">
            <a:extLst>
              <a:ext uri="{FF2B5EF4-FFF2-40B4-BE49-F238E27FC236}">
                <a16:creationId xmlns:a16="http://schemas.microsoft.com/office/drawing/2014/main" id="{171F651B-1726-432E-8783-C6877EC96B47}"/>
              </a:ext>
            </a:extLst>
          </p:cNvPr>
          <p:cNvGrpSpPr/>
          <p:nvPr/>
        </p:nvGrpSpPr>
        <p:grpSpPr>
          <a:xfrm>
            <a:off x="5985123" y="3291501"/>
            <a:ext cx="1627380" cy="831068"/>
            <a:chOff x="820538" y="3787686"/>
            <a:chExt cx="1841307" cy="940316"/>
          </a:xfrm>
        </p:grpSpPr>
        <p:sp>
          <p:nvSpPr>
            <p:cNvPr id="75" name="Rectangle 74">
              <a:extLst>
                <a:ext uri="{FF2B5EF4-FFF2-40B4-BE49-F238E27FC236}">
                  <a16:creationId xmlns:a16="http://schemas.microsoft.com/office/drawing/2014/main" id="{25580F46-E186-4E62-BAAC-6AB9169FC9FF}"/>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0</a:t>
              </a:r>
            </a:p>
          </p:txBody>
        </p:sp>
        <p:sp>
          <p:nvSpPr>
            <p:cNvPr id="76" name="Rectangle 75">
              <a:extLst>
                <a:ext uri="{FF2B5EF4-FFF2-40B4-BE49-F238E27FC236}">
                  <a16:creationId xmlns:a16="http://schemas.microsoft.com/office/drawing/2014/main" id="{440EBF75-A39C-4F25-9C34-E082AAA0C128}"/>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(0)</a:t>
              </a:r>
            </a:p>
          </p:txBody>
        </p:sp>
        <p:sp>
          <p:nvSpPr>
            <p:cNvPr id="77" name="Rectangle 76">
              <a:extLst>
                <a:ext uri="{FF2B5EF4-FFF2-40B4-BE49-F238E27FC236}">
                  <a16:creationId xmlns:a16="http://schemas.microsoft.com/office/drawing/2014/main" id="{887DA533-B116-45B6-950A-16DB40444396}"/>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(1)</a:t>
              </a:r>
            </a:p>
          </p:txBody>
        </p:sp>
        <p:cxnSp>
          <p:nvCxnSpPr>
            <p:cNvPr id="78" name="Straight Arrow Connector 77">
              <a:extLst>
                <a:ext uri="{FF2B5EF4-FFF2-40B4-BE49-F238E27FC236}">
                  <a16:creationId xmlns:a16="http://schemas.microsoft.com/office/drawing/2014/main" id="{F59136FD-64AC-4F43-96A3-8FD2E74FCEBE}"/>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79" name="Straight Arrow Connector 78">
              <a:extLst>
                <a:ext uri="{FF2B5EF4-FFF2-40B4-BE49-F238E27FC236}">
                  <a16:creationId xmlns:a16="http://schemas.microsoft.com/office/drawing/2014/main" id="{40B2CAAA-24F6-4616-BE58-8E1A5C1BC69C}"/>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9" name="Group 8"/>
          <p:cNvGrpSpPr/>
          <p:nvPr/>
        </p:nvGrpSpPr>
        <p:grpSpPr>
          <a:xfrm>
            <a:off x="6594595" y="2574438"/>
            <a:ext cx="2986674" cy="1612962"/>
            <a:chOff x="6363515" y="2862837"/>
            <a:chExt cx="2534464" cy="1368745"/>
          </a:xfrm>
        </p:grpSpPr>
        <p:cxnSp>
          <p:nvCxnSpPr>
            <p:cNvPr id="64" name="Straight Arrow Connector 63">
              <a:extLst>
                <a:ext uri="{FF2B5EF4-FFF2-40B4-BE49-F238E27FC236}">
                  <a16:creationId xmlns:a16="http://schemas.microsoft.com/office/drawing/2014/main" id="{CC23C129-E6C6-43AF-B8AE-FA1E857A2EFD}"/>
                </a:ext>
              </a:extLst>
            </p:cNvPr>
            <p:cNvCxnSpPr>
              <a:cxnSpLocks/>
              <a:stCxn id="75" idx="3"/>
              <a:endCxn id="88" idx="1"/>
            </p:cNvCxnSpPr>
            <p:nvPr/>
          </p:nvCxnSpPr>
          <p:spPr>
            <a:xfrm flipV="1">
              <a:off x="6363515" y="2956929"/>
              <a:ext cx="1153484" cy="608493"/>
            </a:xfrm>
            <a:prstGeom prst="straightConnector1">
              <a:avLst/>
            </a:prstGeom>
            <a:noFill/>
            <a:ln w="28575" cap="flat" cmpd="sng" algn="ctr">
              <a:solidFill>
                <a:srgbClr val="94B6D2">
                  <a:lumMod val="50000"/>
                </a:srgbClr>
              </a:solidFill>
              <a:prstDash val="solid"/>
              <a:tailEnd type="triangle"/>
            </a:ln>
            <a:effectLst/>
          </p:spPr>
        </p:cxnSp>
        <p:cxnSp>
          <p:nvCxnSpPr>
            <p:cNvPr id="65" name="Straight Arrow Connector 64">
              <a:extLst>
                <a:ext uri="{FF2B5EF4-FFF2-40B4-BE49-F238E27FC236}">
                  <a16:creationId xmlns:a16="http://schemas.microsoft.com/office/drawing/2014/main" id="{482CDD9E-2BBB-4628-9A27-47CEFE7A2BD3}"/>
                </a:ext>
              </a:extLst>
            </p:cNvPr>
            <p:cNvCxnSpPr>
              <a:cxnSpLocks/>
              <a:stCxn id="75" idx="3"/>
              <a:endCxn id="82" idx="1"/>
            </p:cNvCxnSpPr>
            <p:nvPr/>
          </p:nvCxnSpPr>
          <p:spPr>
            <a:xfrm>
              <a:off x="6363515" y="3565422"/>
              <a:ext cx="1153484" cy="55015"/>
            </a:xfrm>
            <a:prstGeom prst="straightConnector1">
              <a:avLst/>
            </a:prstGeom>
            <a:noFill/>
            <a:ln w="28575" cap="flat" cmpd="sng" algn="ctr">
              <a:solidFill>
                <a:srgbClr val="94B6D2">
                  <a:lumMod val="50000"/>
                </a:srgbClr>
              </a:solidFill>
              <a:prstDash val="solid"/>
              <a:tailEnd type="triangle"/>
            </a:ln>
            <a:effectLst/>
          </p:spPr>
        </p:cxnSp>
        <p:grpSp>
          <p:nvGrpSpPr>
            <p:cNvPr id="81" name="Group 80">
              <a:extLst>
                <a:ext uri="{FF2B5EF4-FFF2-40B4-BE49-F238E27FC236}">
                  <a16:creationId xmlns:a16="http://schemas.microsoft.com/office/drawing/2014/main" id="{C063A2A6-A86E-47EF-B402-C005046403B8}"/>
                </a:ext>
              </a:extLst>
            </p:cNvPr>
            <p:cNvGrpSpPr/>
            <p:nvPr/>
          </p:nvGrpSpPr>
          <p:grpSpPr>
            <a:xfrm>
              <a:off x="7516999" y="3526345"/>
              <a:ext cx="1380980" cy="705237"/>
              <a:chOff x="820538" y="3787686"/>
              <a:chExt cx="1841307" cy="940316"/>
            </a:xfrm>
          </p:grpSpPr>
          <p:sp>
            <p:nvSpPr>
              <p:cNvPr id="82" name="Rectangle 81">
                <a:extLst>
                  <a:ext uri="{FF2B5EF4-FFF2-40B4-BE49-F238E27FC236}">
                    <a16:creationId xmlns:a16="http://schemas.microsoft.com/office/drawing/2014/main" id="{8A432668-156A-4174-B137-B0D6BF684DD1}"/>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4</a:t>
                </a:r>
              </a:p>
            </p:txBody>
          </p:sp>
          <p:sp>
            <p:nvSpPr>
              <p:cNvPr id="83" name="Rectangle 82">
                <a:extLst>
                  <a:ext uri="{FF2B5EF4-FFF2-40B4-BE49-F238E27FC236}">
                    <a16:creationId xmlns:a16="http://schemas.microsoft.com/office/drawing/2014/main" id="{65BC5353-2DA9-43DE-AE78-5B408EE7B466}"/>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(4)</a:t>
                </a:r>
              </a:p>
            </p:txBody>
          </p:sp>
          <p:sp>
            <p:nvSpPr>
              <p:cNvPr id="84" name="Rectangle 83">
                <a:extLst>
                  <a:ext uri="{FF2B5EF4-FFF2-40B4-BE49-F238E27FC236}">
                    <a16:creationId xmlns:a16="http://schemas.microsoft.com/office/drawing/2014/main" id="{8CC5C0F6-74A2-4D61-864C-048E4E816BF9}"/>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(5)</a:t>
                </a:r>
              </a:p>
            </p:txBody>
          </p:sp>
          <p:cxnSp>
            <p:nvCxnSpPr>
              <p:cNvPr id="85" name="Straight Arrow Connector 84">
                <a:extLst>
                  <a:ext uri="{FF2B5EF4-FFF2-40B4-BE49-F238E27FC236}">
                    <a16:creationId xmlns:a16="http://schemas.microsoft.com/office/drawing/2014/main" id="{B6579CDB-A33C-43C2-A2E2-9D476598602B}"/>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86" name="Straight Arrow Connector 85">
                <a:extLst>
                  <a:ext uri="{FF2B5EF4-FFF2-40B4-BE49-F238E27FC236}">
                    <a16:creationId xmlns:a16="http://schemas.microsoft.com/office/drawing/2014/main" id="{39FF0F9D-19D4-4828-8A67-45DB4B26CE34}"/>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87" name="Group 86">
              <a:extLst>
                <a:ext uri="{FF2B5EF4-FFF2-40B4-BE49-F238E27FC236}">
                  <a16:creationId xmlns:a16="http://schemas.microsoft.com/office/drawing/2014/main" id="{7E8C2A2E-B035-4586-A38B-8A4802FEE98D}"/>
                </a:ext>
              </a:extLst>
            </p:cNvPr>
            <p:cNvGrpSpPr/>
            <p:nvPr/>
          </p:nvGrpSpPr>
          <p:grpSpPr>
            <a:xfrm>
              <a:off x="7516999" y="2862837"/>
              <a:ext cx="1380980" cy="705237"/>
              <a:chOff x="820538" y="3787686"/>
              <a:chExt cx="1841307" cy="940316"/>
            </a:xfrm>
          </p:grpSpPr>
          <p:sp>
            <p:nvSpPr>
              <p:cNvPr id="88" name="Rectangle 87">
                <a:extLst>
                  <a:ext uri="{FF2B5EF4-FFF2-40B4-BE49-F238E27FC236}">
                    <a16:creationId xmlns:a16="http://schemas.microsoft.com/office/drawing/2014/main" id="{08D0E706-961D-48ED-89E0-E99A7442F507}"/>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2</a:t>
                </a:r>
              </a:p>
            </p:txBody>
          </p:sp>
          <p:sp>
            <p:nvSpPr>
              <p:cNvPr id="89" name="Rectangle 88">
                <a:extLst>
                  <a:ext uri="{FF2B5EF4-FFF2-40B4-BE49-F238E27FC236}">
                    <a16:creationId xmlns:a16="http://schemas.microsoft.com/office/drawing/2014/main" id="{A05A3FB3-6514-459F-9B72-79117E2D26AE}"/>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(2)</a:t>
                </a:r>
              </a:p>
            </p:txBody>
          </p:sp>
          <p:sp>
            <p:nvSpPr>
              <p:cNvPr id="90" name="Rectangle 89">
                <a:extLst>
                  <a:ext uri="{FF2B5EF4-FFF2-40B4-BE49-F238E27FC236}">
                    <a16:creationId xmlns:a16="http://schemas.microsoft.com/office/drawing/2014/main" id="{09CED070-52A8-4DD5-B3B2-C50EAEB031CA}"/>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(3)</a:t>
                </a:r>
              </a:p>
            </p:txBody>
          </p:sp>
          <p:cxnSp>
            <p:nvCxnSpPr>
              <p:cNvPr id="91" name="Straight Arrow Connector 90">
                <a:extLst>
                  <a:ext uri="{FF2B5EF4-FFF2-40B4-BE49-F238E27FC236}">
                    <a16:creationId xmlns:a16="http://schemas.microsoft.com/office/drawing/2014/main" id="{CF61CB35-D583-4927-A532-4C05D65C6971}"/>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92" name="Straight Arrow Connector 91">
                <a:extLst>
                  <a:ext uri="{FF2B5EF4-FFF2-40B4-BE49-F238E27FC236}">
                    <a16:creationId xmlns:a16="http://schemas.microsoft.com/office/drawing/2014/main" id="{5A86C790-57EB-432F-8CBD-2B104D748EFD}"/>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grpSp>
        <p:nvGrpSpPr>
          <p:cNvPr id="10" name="Group 9"/>
          <p:cNvGrpSpPr/>
          <p:nvPr/>
        </p:nvGrpSpPr>
        <p:grpSpPr>
          <a:xfrm>
            <a:off x="8563360" y="1789196"/>
            <a:ext cx="3022897" cy="3224857"/>
            <a:chOff x="8034191" y="2196488"/>
            <a:chExt cx="2565203" cy="2736584"/>
          </a:xfrm>
        </p:grpSpPr>
        <p:cxnSp>
          <p:nvCxnSpPr>
            <p:cNvPr id="66" name="Straight Arrow Connector 65">
              <a:extLst>
                <a:ext uri="{FF2B5EF4-FFF2-40B4-BE49-F238E27FC236}">
                  <a16:creationId xmlns:a16="http://schemas.microsoft.com/office/drawing/2014/main" id="{75973EF6-91F3-45C4-B492-60C10FE5E396}"/>
                </a:ext>
              </a:extLst>
            </p:cNvPr>
            <p:cNvCxnSpPr>
              <a:cxnSpLocks/>
              <a:stCxn id="88" idx="3"/>
              <a:endCxn id="94" idx="1"/>
            </p:cNvCxnSpPr>
            <p:nvPr/>
          </p:nvCxnSpPr>
          <p:spPr>
            <a:xfrm flipV="1">
              <a:off x="8034191" y="2290580"/>
              <a:ext cx="1184223" cy="666349"/>
            </a:xfrm>
            <a:prstGeom prst="straightConnector1">
              <a:avLst/>
            </a:prstGeom>
            <a:noFill/>
            <a:ln w="28575" cap="flat" cmpd="sng" algn="ctr">
              <a:solidFill>
                <a:srgbClr val="94B6D2">
                  <a:lumMod val="50000"/>
                </a:srgbClr>
              </a:solidFill>
              <a:prstDash val="solid"/>
              <a:tailEnd type="triangle"/>
            </a:ln>
            <a:effectLst/>
          </p:spPr>
        </p:cxnSp>
        <p:cxnSp>
          <p:nvCxnSpPr>
            <p:cNvPr id="67" name="Straight Arrow Connector 66">
              <a:extLst>
                <a:ext uri="{FF2B5EF4-FFF2-40B4-BE49-F238E27FC236}">
                  <a16:creationId xmlns:a16="http://schemas.microsoft.com/office/drawing/2014/main" id="{4C983A9C-189A-49B8-89BD-3E731CFFB7E5}"/>
                </a:ext>
              </a:extLst>
            </p:cNvPr>
            <p:cNvCxnSpPr>
              <a:cxnSpLocks/>
              <a:stCxn id="88" idx="3"/>
              <a:endCxn id="100" idx="1"/>
            </p:cNvCxnSpPr>
            <p:nvPr/>
          </p:nvCxnSpPr>
          <p:spPr>
            <a:xfrm flipV="1">
              <a:off x="8034191" y="2951940"/>
              <a:ext cx="1184223" cy="4989"/>
            </a:xfrm>
            <a:prstGeom prst="straightConnector1">
              <a:avLst/>
            </a:prstGeom>
            <a:noFill/>
            <a:ln w="28575" cap="flat" cmpd="sng" algn="ctr">
              <a:solidFill>
                <a:srgbClr val="94B6D2">
                  <a:lumMod val="50000"/>
                </a:srgbClr>
              </a:solidFill>
              <a:prstDash val="solid"/>
              <a:tailEnd type="triangle"/>
            </a:ln>
            <a:effectLst/>
          </p:spPr>
        </p:cxnSp>
        <p:cxnSp>
          <p:nvCxnSpPr>
            <p:cNvPr id="68" name="Straight Arrow Connector 67">
              <a:extLst>
                <a:ext uri="{FF2B5EF4-FFF2-40B4-BE49-F238E27FC236}">
                  <a16:creationId xmlns:a16="http://schemas.microsoft.com/office/drawing/2014/main" id="{CE62BABA-5EAA-4363-B958-387FBBF36225}"/>
                </a:ext>
              </a:extLst>
            </p:cNvPr>
            <p:cNvCxnSpPr>
              <a:cxnSpLocks/>
              <a:stCxn id="82" idx="3"/>
              <a:endCxn id="106" idx="1"/>
            </p:cNvCxnSpPr>
            <p:nvPr/>
          </p:nvCxnSpPr>
          <p:spPr>
            <a:xfrm>
              <a:off x="8034191" y="3620437"/>
              <a:ext cx="1184223" cy="16497"/>
            </a:xfrm>
            <a:prstGeom prst="straightConnector1">
              <a:avLst/>
            </a:prstGeom>
            <a:noFill/>
            <a:ln w="28575" cap="flat" cmpd="sng" algn="ctr">
              <a:solidFill>
                <a:srgbClr val="94B6D2">
                  <a:lumMod val="50000"/>
                </a:srgbClr>
              </a:solidFill>
              <a:prstDash val="solid"/>
              <a:tailEnd type="triangle"/>
            </a:ln>
            <a:effectLst/>
          </p:spPr>
        </p:cxnSp>
        <p:cxnSp>
          <p:nvCxnSpPr>
            <p:cNvPr id="69" name="Straight Arrow Connector 68">
              <a:extLst>
                <a:ext uri="{FF2B5EF4-FFF2-40B4-BE49-F238E27FC236}">
                  <a16:creationId xmlns:a16="http://schemas.microsoft.com/office/drawing/2014/main" id="{EB568164-3EFB-443C-BB8A-7EC2958BBA24}"/>
                </a:ext>
              </a:extLst>
            </p:cNvPr>
            <p:cNvCxnSpPr>
              <a:cxnSpLocks/>
              <a:stCxn id="82" idx="3"/>
              <a:endCxn id="112" idx="1"/>
            </p:cNvCxnSpPr>
            <p:nvPr/>
          </p:nvCxnSpPr>
          <p:spPr>
            <a:xfrm>
              <a:off x="8034191" y="3620437"/>
              <a:ext cx="1184223" cy="701490"/>
            </a:xfrm>
            <a:prstGeom prst="straightConnector1">
              <a:avLst/>
            </a:prstGeom>
            <a:noFill/>
            <a:ln w="28575" cap="flat" cmpd="sng" algn="ctr">
              <a:solidFill>
                <a:srgbClr val="94B6D2">
                  <a:lumMod val="50000"/>
                </a:srgbClr>
              </a:solidFill>
              <a:prstDash val="solid"/>
              <a:tailEnd type="triangle"/>
            </a:ln>
            <a:effectLst/>
          </p:spPr>
        </p:cxnSp>
        <p:grpSp>
          <p:nvGrpSpPr>
            <p:cNvPr id="93" name="Group 92">
              <a:extLst>
                <a:ext uri="{FF2B5EF4-FFF2-40B4-BE49-F238E27FC236}">
                  <a16:creationId xmlns:a16="http://schemas.microsoft.com/office/drawing/2014/main" id="{7F5569E7-2E5C-42CC-B79E-CF76F8956A1E}"/>
                </a:ext>
              </a:extLst>
            </p:cNvPr>
            <p:cNvGrpSpPr/>
            <p:nvPr/>
          </p:nvGrpSpPr>
          <p:grpSpPr>
            <a:xfrm>
              <a:off x="9218414" y="2196488"/>
              <a:ext cx="1380980" cy="681602"/>
              <a:chOff x="820538" y="3819199"/>
              <a:chExt cx="1841307" cy="908803"/>
            </a:xfrm>
          </p:grpSpPr>
          <p:sp>
            <p:nvSpPr>
              <p:cNvPr id="94" name="Rectangle 93">
                <a:extLst>
                  <a:ext uri="{FF2B5EF4-FFF2-40B4-BE49-F238E27FC236}">
                    <a16:creationId xmlns:a16="http://schemas.microsoft.com/office/drawing/2014/main" id="{9057D3F4-CD6F-477F-A112-E0294C382693}"/>
                  </a:ext>
                </a:extLst>
              </p:cNvPr>
              <p:cNvSpPr/>
              <p:nvPr/>
            </p:nvSpPr>
            <p:spPr>
              <a:xfrm>
                <a:off x="820538" y="3819199"/>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6</a:t>
                </a:r>
              </a:p>
            </p:txBody>
          </p:sp>
          <p:sp>
            <p:nvSpPr>
              <p:cNvPr id="95" name="Rectangle 94">
                <a:extLst>
                  <a:ext uri="{FF2B5EF4-FFF2-40B4-BE49-F238E27FC236}">
                    <a16:creationId xmlns:a16="http://schemas.microsoft.com/office/drawing/2014/main" id="{9B274654-F1D1-419E-B8B6-A018C17CE7A8}"/>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(6)</a:t>
                </a:r>
              </a:p>
            </p:txBody>
          </p:sp>
          <p:sp>
            <p:nvSpPr>
              <p:cNvPr id="96" name="Rectangle 95">
                <a:extLst>
                  <a:ext uri="{FF2B5EF4-FFF2-40B4-BE49-F238E27FC236}">
                    <a16:creationId xmlns:a16="http://schemas.microsoft.com/office/drawing/2014/main" id="{1A3E28FE-3824-47D4-B02D-947C29D0B62B}"/>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(7)</a:t>
                </a:r>
              </a:p>
            </p:txBody>
          </p:sp>
          <p:cxnSp>
            <p:nvCxnSpPr>
              <p:cNvPr id="97" name="Straight Arrow Connector 96">
                <a:extLst>
                  <a:ext uri="{FF2B5EF4-FFF2-40B4-BE49-F238E27FC236}">
                    <a16:creationId xmlns:a16="http://schemas.microsoft.com/office/drawing/2014/main" id="{E50EE578-D59C-474B-8C9A-037347CAC967}"/>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98" name="Straight Arrow Connector 97">
                <a:extLst>
                  <a:ext uri="{FF2B5EF4-FFF2-40B4-BE49-F238E27FC236}">
                    <a16:creationId xmlns:a16="http://schemas.microsoft.com/office/drawing/2014/main" id="{8756BA86-8172-49F5-A819-CAD6CF474D70}"/>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99" name="Group 98">
              <a:extLst>
                <a:ext uri="{FF2B5EF4-FFF2-40B4-BE49-F238E27FC236}">
                  <a16:creationId xmlns:a16="http://schemas.microsoft.com/office/drawing/2014/main" id="{B4528E39-BE86-4E18-AEE7-67FE55F781CF}"/>
                </a:ext>
              </a:extLst>
            </p:cNvPr>
            <p:cNvGrpSpPr/>
            <p:nvPr/>
          </p:nvGrpSpPr>
          <p:grpSpPr>
            <a:xfrm>
              <a:off x="9218414" y="2857848"/>
              <a:ext cx="1380980" cy="705237"/>
              <a:chOff x="820538" y="3787686"/>
              <a:chExt cx="1841307" cy="940316"/>
            </a:xfrm>
          </p:grpSpPr>
          <p:sp>
            <p:nvSpPr>
              <p:cNvPr id="100" name="Rectangle 99">
                <a:extLst>
                  <a:ext uri="{FF2B5EF4-FFF2-40B4-BE49-F238E27FC236}">
                    <a16:creationId xmlns:a16="http://schemas.microsoft.com/office/drawing/2014/main" id="{72804575-CC81-4AEA-8516-CE5D57FE4706}"/>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10</a:t>
                </a:r>
              </a:p>
            </p:txBody>
          </p:sp>
          <p:sp>
            <p:nvSpPr>
              <p:cNvPr id="101" name="Rectangle 100">
                <a:extLst>
                  <a:ext uri="{FF2B5EF4-FFF2-40B4-BE49-F238E27FC236}">
                    <a16:creationId xmlns:a16="http://schemas.microsoft.com/office/drawing/2014/main" id="{D4D63A4C-3622-4DDB-93BD-D052BF01BA01}"/>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(10)</a:t>
                </a:r>
              </a:p>
            </p:txBody>
          </p:sp>
          <p:sp>
            <p:nvSpPr>
              <p:cNvPr id="102" name="Rectangle 101">
                <a:extLst>
                  <a:ext uri="{FF2B5EF4-FFF2-40B4-BE49-F238E27FC236}">
                    <a16:creationId xmlns:a16="http://schemas.microsoft.com/office/drawing/2014/main" id="{E42E310A-70CB-4865-BA0E-5A63994D9B70}"/>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(11)</a:t>
                </a:r>
              </a:p>
            </p:txBody>
          </p:sp>
          <p:cxnSp>
            <p:nvCxnSpPr>
              <p:cNvPr id="103" name="Straight Arrow Connector 102">
                <a:extLst>
                  <a:ext uri="{FF2B5EF4-FFF2-40B4-BE49-F238E27FC236}">
                    <a16:creationId xmlns:a16="http://schemas.microsoft.com/office/drawing/2014/main" id="{35ABECF7-7999-40F0-B31C-1CC51BD88367}"/>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104" name="Straight Arrow Connector 103">
                <a:extLst>
                  <a:ext uri="{FF2B5EF4-FFF2-40B4-BE49-F238E27FC236}">
                    <a16:creationId xmlns:a16="http://schemas.microsoft.com/office/drawing/2014/main" id="{12B89184-EB9B-42E4-AF6D-C4A29B246CB2}"/>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105" name="Group 104">
              <a:extLst>
                <a:ext uri="{FF2B5EF4-FFF2-40B4-BE49-F238E27FC236}">
                  <a16:creationId xmlns:a16="http://schemas.microsoft.com/office/drawing/2014/main" id="{A9BFCDE2-8B26-49D1-8C8F-04832357B292}"/>
                </a:ext>
              </a:extLst>
            </p:cNvPr>
            <p:cNvGrpSpPr/>
            <p:nvPr/>
          </p:nvGrpSpPr>
          <p:grpSpPr>
            <a:xfrm>
              <a:off x="9218414" y="3542842"/>
              <a:ext cx="1380980" cy="705237"/>
              <a:chOff x="820538" y="3787686"/>
              <a:chExt cx="1841307" cy="940316"/>
            </a:xfrm>
          </p:grpSpPr>
          <p:sp>
            <p:nvSpPr>
              <p:cNvPr id="106" name="Rectangle 105">
                <a:extLst>
                  <a:ext uri="{FF2B5EF4-FFF2-40B4-BE49-F238E27FC236}">
                    <a16:creationId xmlns:a16="http://schemas.microsoft.com/office/drawing/2014/main" id="{3B44D716-7C60-43BD-BCB3-F8A837AABF58}"/>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8</a:t>
                </a:r>
              </a:p>
            </p:txBody>
          </p:sp>
          <p:sp>
            <p:nvSpPr>
              <p:cNvPr id="107" name="Rectangle 106">
                <a:extLst>
                  <a:ext uri="{FF2B5EF4-FFF2-40B4-BE49-F238E27FC236}">
                    <a16:creationId xmlns:a16="http://schemas.microsoft.com/office/drawing/2014/main" id="{2E25ED59-7619-4951-800E-98ACA8073864}"/>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(8)</a:t>
                </a:r>
              </a:p>
            </p:txBody>
          </p:sp>
          <p:sp>
            <p:nvSpPr>
              <p:cNvPr id="108" name="Rectangle 107">
                <a:extLst>
                  <a:ext uri="{FF2B5EF4-FFF2-40B4-BE49-F238E27FC236}">
                    <a16:creationId xmlns:a16="http://schemas.microsoft.com/office/drawing/2014/main" id="{090B5B13-CD75-4F8E-BC66-E3E7DC7538E6}"/>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(9)</a:t>
                </a:r>
              </a:p>
            </p:txBody>
          </p:sp>
          <p:cxnSp>
            <p:nvCxnSpPr>
              <p:cNvPr id="109" name="Straight Arrow Connector 108">
                <a:extLst>
                  <a:ext uri="{FF2B5EF4-FFF2-40B4-BE49-F238E27FC236}">
                    <a16:creationId xmlns:a16="http://schemas.microsoft.com/office/drawing/2014/main" id="{E6EA3D2A-040E-4C3B-8CF2-F360E57A7F61}"/>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110" name="Straight Arrow Connector 109">
                <a:extLst>
                  <a:ext uri="{FF2B5EF4-FFF2-40B4-BE49-F238E27FC236}">
                    <a16:creationId xmlns:a16="http://schemas.microsoft.com/office/drawing/2014/main" id="{D75EAFDB-A3FF-44CC-89FD-D8AE360A7994}"/>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111" name="Group 110">
              <a:extLst>
                <a:ext uri="{FF2B5EF4-FFF2-40B4-BE49-F238E27FC236}">
                  <a16:creationId xmlns:a16="http://schemas.microsoft.com/office/drawing/2014/main" id="{2D65B350-4DFB-4DB9-9370-9FF7FC0EF4AF}"/>
                </a:ext>
              </a:extLst>
            </p:cNvPr>
            <p:cNvGrpSpPr/>
            <p:nvPr/>
          </p:nvGrpSpPr>
          <p:grpSpPr>
            <a:xfrm>
              <a:off x="9218414" y="4227835"/>
              <a:ext cx="1380980" cy="705237"/>
              <a:chOff x="820538" y="3787686"/>
              <a:chExt cx="1841307" cy="940316"/>
            </a:xfrm>
          </p:grpSpPr>
          <p:sp>
            <p:nvSpPr>
              <p:cNvPr id="112" name="Rectangle 111">
                <a:extLst>
                  <a:ext uri="{FF2B5EF4-FFF2-40B4-BE49-F238E27FC236}">
                    <a16:creationId xmlns:a16="http://schemas.microsoft.com/office/drawing/2014/main" id="{6054FD25-0596-4B63-BCB1-AEF3CA1EC4F7}"/>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12</a:t>
                </a:r>
              </a:p>
            </p:txBody>
          </p:sp>
          <p:sp>
            <p:nvSpPr>
              <p:cNvPr id="113" name="Rectangle 112">
                <a:extLst>
                  <a:ext uri="{FF2B5EF4-FFF2-40B4-BE49-F238E27FC236}">
                    <a16:creationId xmlns:a16="http://schemas.microsoft.com/office/drawing/2014/main" id="{23006A2A-BAA7-4886-B082-6B589A439329}"/>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(12)</a:t>
                </a:r>
              </a:p>
            </p:txBody>
          </p:sp>
          <p:sp>
            <p:nvSpPr>
              <p:cNvPr id="114" name="Rectangle 113">
                <a:extLst>
                  <a:ext uri="{FF2B5EF4-FFF2-40B4-BE49-F238E27FC236}">
                    <a16:creationId xmlns:a16="http://schemas.microsoft.com/office/drawing/2014/main" id="{A25380F8-AFC8-400A-A3C9-4DCAAF1F064E}"/>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600" b="0" i="0" u="none" strike="noStrike" kern="0" cap="none" spc="0" normalizeH="0" baseline="0" noProof="0" dirty="0">
                    <a:ln>
                      <a:noFill/>
                    </a:ln>
                    <a:solidFill>
                      <a:prstClr val="black"/>
                    </a:solidFill>
                    <a:effectLst/>
                    <a:uLnTx/>
                    <a:uFillTx/>
                    <a:latin typeface="Tw Cen MT"/>
                    <a:ea typeface="+mn-ea"/>
                    <a:cs typeface="+mn-cs"/>
                  </a:rPr>
                  <a:t>(13)</a:t>
                </a:r>
              </a:p>
            </p:txBody>
          </p:sp>
          <p:cxnSp>
            <p:nvCxnSpPr>
              <p:cNvPr id="115" name="Straight Arrow Connector 114">
                <a:extLst>
                  <a:ext uri="{FF2B5EF4-FFF2-40B4-BE49-F238E27FC236}">
                    <a16:creationId xmlns:a16="http://schemas.microsoft.com/office/drawing/2014/main" id="{600F312E-3155-41BA-90F6-33B0AA4AF713}"/>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116" name="Straight Arrow Connector 115">
                <a:extLst>
                  <a:ext uri="{FF2B5EF4-FFF2-40B4-BE49-F238E27FC236}">
                    <a16:creationId xmlns:a16="http://schemas.microsoft.com/office/drawing/2014/main" id="{50F4FCB7-1BDB-4F53-BE02-DF38AF712A54}"/>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spTree>
    <p:extLst>
      <p:ext uri="{BB962C8B-B14F-4D97-AF65-F5344CB8AC3E}">
        <p14:creationId xmlns:p14="http://schemas.microsoft.com/office/powerpoint/2010/main" val="297756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FFBCA0-7556-4ACF-A2F5-7483539C6A95}"/>
              </a:ext>
            </a:extLst>
          </p:cNvPr>
          <p:cNvSpPr/>
          <p:nvPr/>
        </p:nvSpPr>
        <p:spPr>
          <a:xfrm>
            <a:off x="1915315" y="2438240"/>
            <a:ext cx="4087162" cy="681940"/>
          </a:xfrm>
          <a:prstGeom prst="rect">
            <a:avLst/>
          </a:prstGeom>
          <a:solidFill>
            <a:srgbClr val="94B6D2"/>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9" name="Rectangle 8">
            <a:extLst>
              <a:ext uri="{FF2B5EF4-FFF2-40B4-BE49-F238E27FC236}">
                <a16:creationId xmlns:a16="http://schemas.microsoft.com/office/drawing/2014/main" id="{5EADFA8A-AFE7-4B12-B321-84F3CD97E594}"/>
              </a:ext>
            </a:extLst>
          </p:cNvPr>
          <p:cNvSpPr/>
          <p:nvPr/>
        </p:nvSpPr>
        <p:spPr>
          <a:xfrm>
            <a:off x="1915315" y="2117982"/>
            <a:ext cx="4087163" cy="320258"/>
          </a:xfrm>
          <a:prstGeom prst="rect">
            <a:avLst/>
          </a:prstGeom>
          <a:solidFill>
            <a:srgbClr val="D5D1D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8" name="Rectangle 7">
            <a:extLst>
              <a:ext uri="{FF2B5EF4-FFF2-40B4-BE49-F238E27FC236}">
                <a16:creationId xmlns:a16="http://schemas.microsoft.com/office/drawing/2014/main" id="{9BC925A4-67C7-4E2B-8608-F13A7CEC79CB}"/>
              </a:ext>
            </a:extLst>
          </p:cNvPr>
          <p:cNvSpPr/>
          <p:nvPr/>
        </p:nvSpPr>
        <p:spPr>
          <a:xfrm>
            <a:off x="2129037" y="2773217"/>
            <a:ext cx="3873441" cy="346963"/>
          </a:xfrm>
          <a:prstGeom prst="rect">
            <a:avLst/>
          </a:prstGeom>
          <a:solidFill>
            <a:srgbClr val="E8D19D"/>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2" name="Title 1"/>
          <p:cNvSpPr>
            <a:spLocks noGrp="1"/>
          </p:cNvSpPr>
          <p:nvPr>
            <p:ph type="title"/>
          </p:nvPr>
        </p:nvSpPr>
        <p:spPr/>
        <p:txBody>
          <a:bodyPr>
            <a:normAutofit/>
          </a:bodyPr>
          <a:lstStyle/>
          <a:p>
            <a:r>
              <a:rPr lang="en-US" sz="3600" dirty="0"/>
              <a:t>Continuation-passing style eliminates the call stack</a:t>
            </a:r>
          </a:p>
        </p:txBody>
      </p:sp>
      <p:sp>
        <p:nvSpPr>
          <p:cNvPr id="3" name="Content Placeholder 2"/>
          <p:cNvSpPr>
            <a:spLocks noGrp="1"/>
          </p:cNvSpPr>
          <p:nvPr>
            <p:ph idx="1"/>
          </p:nvPr>
        </p:nvSpPr>
        <p:spPr>
          <a:xfrm>
            <a:off x="611143" y="3638550"/>
            <a:ext cx="10975114" cy="2489534"/>
          </a:xfrm>
        </p:spPr>
        <p:txBody>
          <a:bodyPr>
            <a:normAutofit fontScale="92500" lnSpcReduction="20000"/>
          </a:bodyPr>
          <a:lstStyle/>
          <a:p>
            <a:r>
              <a:rPr lang="en-US" dirty="0"/>
              <a:t>Problem: Independent function spawns serialize on stack-frame allocation</a:t>
            </a:r>
          </a:p>
          <a:p>
            <a:r>
              <a:rPr lang="en-US" dirty="0"/>
              <a:t>Solution:</a:t>
            </a:r>
          </a:p>
          <a:p>
            <a:pPr lvl="1"/>
            <a:r>
              <a:rPr lang="en-US" dirty="0"/>
              <a:t>When needed, T4 allocates continuation closures on the heap instead</a:t>
            </a:r>
          </a:p>
          <a:p>
            <a:pPr lvl="1"/>
            <a:r>
              <a:rPr lang="en-US" dirty="0"/>
              <a:t>T4 optimizations ensure most tasks don’t need memory allocation</a:t>
            </a:r>
          </a:p>
          <a:p>
            <a:pPr lvl="1"/>
            <a:r>
              <a:rPr lang="en-US" dirty="0"/>
              <a:t>These software techniques could apply to any TLS system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t>ISCA 2020		T4: Compiling Sequential Code for Effective Speculative Parallelization in Hardware</a:t>
            </a:r>
          </a:p>
        </p:txBody>
      </p:sp>
      <p:grpSp>
        <p:nvGrpSpPr>
          <p:cNvPr id="62" name="Group 61"/>
          <p:cNvGrpSpPr/>
          <p:nvPr/>
        </p:nvGrpSpPr>
        <p:grpSpPr>
          <a:xfrm>
            <a:off x="8998584" y="2368046"/>
            <a:ext cx="1617105" cy="953181"/>
            <a:chOff x="8090777" y="2362329"/>
            <a:chExt cx="1159903" cy="683689"/>
          </a:xfrm>
        </p:grpSpPr>
        <p:sp>
          <p:nvSpPr>
            <p:cNvPr id="32" name="Rectangle 31">
              <a:extLst>
                <a:ext uri="{FF2B5EF4-FFF2-40B4-BE49-F238E27FC236}">
                  <a16:creationId xmlns:a16="http://schemas.microsoft.com/office/drawing/2014/main" id="{2313B0C9-2FB7-4268-BD1B-7527F1DFA19F}"/>
                </a:ext>
              </a:extLst>
            </p:cNvPr>
            <p:cNvSpPr/>
            <p:nvPr/>
          </p:nvSpPr>
          <p:spPr>
            <a:xfrm>
              <a:off x="8472787" y="2857834"/>
              <a:ext cx="777893" cy="188184"/>
            </a:xfrm>
            <a:prstGeom prst="rect">
              <a:avLst/>
            </a:prstGeom>
            <a:solidFill>
              <a:srgbClr val="D8B25C">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g</a:t>
              </a:r>
            </a:p>
          </p:txBody>
        </p:sp>
        <p:cxnSp>
          <p:nvCxnSpPr>
            <p:cNvPr id="34" name="Straight Arrow Connector 33">
              <a:extLst>
                <a:ext uri="{FF2B5EF4-FFF2-40B4-BE49-F238E27FC236}">
                  <a16:creationId xmlns:a16="http://schemas.microsoft.com/office/drawing/2014/main" id="{7D190A46-B137-478E-89B5-2B30B4BF7DF9}"/>
                </a:ext>
              </a:extLst>
            </p:cNvPr>
            <p:cNvCxnSpPr>
              <a:cxnSpLocks/>
              <a:stCxn id="33" idx="3"/>
              <a:endCxn id="32" idx="1"/>
            </p:cNvCxnSpPr>
            <p:nvPr/>
          </p:nvCxnSpPr>
          <p:spPr>
            <a:xfrm>
              <a:off x="8090777" y="2951926"/>
              <a:ext cx="382010" cy="0"/>
            </a:xfrm>
            <a:prstGeom prst="straightConnector1">
              <a:avLst/>
            </a:prstGeom>
            <a:noFill/>
            <a:ln w="28575" cap="flat" cmpd="sng" algn="ctr">
              <a:solidFill>
                <a:srgbClr val="94B6D2">
                  <a:lumMod val="50000"/>
                </a:srgbClr>
              </a:solidFill>
              <a:prstDash val="solid"/>
              <a:tailEnd type="triangle"/>
            </a:ln>
            <a:effectLst/>
          </p:spPr>
        </p:cxnSp>
        <p:sp>
          <p:nvSpPr>
            <p:cNvPr id="40" name="Rectangle 39">
              <a:extLst>
                <a:ext uri="{FF2B5EF4-FFF2-40B4-BE49-F238E27FC236}">
                  <a16:creationId xmlns:a16="http://schemas.microsoft.com/office/drawing/2014/main" id="{6604DCB2-FED3-41BE-AF2E-A9032D034D68}"/>
                </a:ext>
              </a:extLst>
            </p:cNvPr>
            <p:cNvSpPr/>
            <p:nvPr/>
          </p:nvSpPr>
          <p:spPr>
            <a:xfrm>
              <a:off x="8472787" y="2362329"/>
              <a:ext cx="777893" cy="188184"/>
            </a:xfrm>
            <a:prstGeom prst="rect">
              <a:avLst/>
            </a:prstGeom>
            <a:solidFill>
              <a:srgbClr val="D8B25C">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g</a:t>
              </a:r>
            </a:p>
          </p:txBody>
        </p:sp>
        <p:cxnSp>
          <p:nvCxnSpPr>
            <p:cNvPr id="42" name="Straight Arrow Connector 41">
              <a:extLst>
                <a:ext uri="{FF2B5EF4-FFF2-40B4-BE49-F238E27FC236}">
                  <a16:creationId xmlns:a16="http://schemas.microsoft.com/office/drawing/2014/main" id="{98EB7817-8F23-44C3-B3F6-35C2CC991CD1}"/>
                </a:ext>
              </a:extLst>
            </p:cNvPr>
            <p:cNvCxnSpPr>
              <a:cxnSpLocks/>
              <a:stCxn id="41" idx="3"/>
              <a:endCxn id="40" idx="1"/>
            </p:cNvCxnSpPr>
            <p:nvPr/>
          </p:nvCxnSpPr>
          <p:spPr>
            <a:xfrm>
              <a:off x="8090777" y="2456421"/>
              <a:ext cx="382010" cy="0"/>
            </a:xfrm>
            <a:prstGeom prst="straightConnector1">
              <a:avLst/>
            </a:prstGeom>
            <a:noFill/>
            <a:ln w="28575" cap="flat" cmpd="sng" algn="ctr">
              <a:solidFill>
                <a:srgbClr val="94B6D2">
                  <a:lumMod val="50000"/>
                </a:srgbClr>
              </a:solidFill>
              <a:prstDash val="solid"/>
              <a:tailEnd type="triangle"/>
            </a:ln>
            <a:effectLst/>
          </p:spPr>
        </p:cxnSp>
      </p:grpSp>
      <p:grpSp>
        <p:nvGrpSpPr>
          <p:cNvPr id="61" name="Group 60"/>
          <p:cNvGrpSpPr/>
          <p:nvPr/>
        </p:nvGrpSpPr>
        <p:grpSpPr>
          <a:xfrm>
            <a:off x="6583680" y="2022637"/>
            <a:ext cx="2414904" cy="1298590"/>
            <a:chOff x="6358636" y="2114577"/>
            <a:chExt cx="1732141" cy="931441"/>
          </a:xfrm>
        </p:grpSpPr>
        <p:sp>
          <p:nvSpPr>
            <p:cNvPr id="29" name="Rectangle 28">
              <a:extLst>
                <a:ext uri="{FF2B5EF4-FFF2-40B4-BE49-F238E27FC236}">
                  <a16:creationId xmlns:a16="http://schemas.microsoft.com/office/drawing/2014/main" id="{AEABC337-97D8-4BB9-B81A-22CA8FA03004}"/>
                </a:ext>
              </a:extLst>
            </p:cNvPr>
            <p:cNvSpPr/>
            <p:nvPr/>
          </p:nvSpPr>
          <p:spPr>
            <a:xfrm>
              <a:off x="7453208" y="2114577"/>
              <a:ext cx="637569" cy="188184"/>
            </a:xfrm>
            <a:prstGeom prst="rect">
              <a:avLst/>
            </a:prstGeom>
            <a:solidFill>
              <a:srgbClr val="94B6D2"/>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f</a:t>
              </a:r>
            </a:p>
          </p:txBody>
        </p:sp>
        <p:sp>
          <p:nvSpPr>
            <p:cNvPr id="33" name="Rectangle 32">
              <a:extLst>
                <a:ext uri="{FF2B5EF4-FFF2-40B4-BE49-F238E27FC236}">
                  <a16:creationId xmlns:a16="http://schemas.microsoft.com/office/drawing/2014/main" id="{AB233840-5713-4575-ABDE-01FC0B871DC4}"/>
                </a:ext>
              </a:extLst>
            </p:cNvPr>
            <p:cNvSpPr/>
            <p:nvPr/>
          </p:nvSpPr>
          <p:spPr>
            <a:xfrm>
              <a:off x="7453208" y="2857834"/>
              <a:ext cx="637569" cy="188184"/>
            </a:xfrm>
            <a:prstGeom prst="rect">
              <a:avLst/>
            </a:prstGeom>
            <a:solidFill>
              <a:srgbClr val="94B6D2"/>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f</a:t>
              </a:r>
            </a:p>
          </p:txBody>
        </p:sp>
        <p:sp>
          <p:nvSpPr>
            <p:cNvPr id="37" name="Rectangle 36">
              <a:extLst>
                <a:ext uri="{FF2B5EF4-FFF2-40B4-BE49-F238E27FC236}">
                  <a16:creationId xmlns:a16="http://schemas.microsoft.com/office/drawing/2014/main" id="{2532D8D1-D628-4307-AB13-DA6EE7C797AB}"/>
                </a:ext>
              </a:extLst>
            </p:cNvPr>
            <p:cNvSpPr/>
            <p:nvPr/>
          </p:nvSpPr>
          <p:spPr>
            <a:xfrm>
              <a:off x="7453208" y="2610081"/>
              <a:ext cx="637569" cy="188184"/>
            </a:xfrm>
            <a:prstGeom prst="rect">
              <a:avLst/>
            </a:prstGeom>
            <a:solidFill>
              <a:srgbClr val="94B6D2"/>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f</a:t>
              </a:r>
            </a:p>
          </p:txBody>
        </p:sp>
        <p:sp>
          <p:nvSpPr>
            <p:cNvPr id="41" name="Rectangle 40">
              <a:extLst>
                <a:ext uri="{FF2B5EF4-FFF2-40B4-BE49-F238E27FC236}">
                  <a16:creationId xmlns:a16="http://schemas.microsoft.com/office/drawing/2014/main" id="{D6FC1DD6-56B6-4933-9A61-C4830B1A8C15}"/>
                </a:ext>
              </a:extLst>
            </p:cNvPr>
            <p:cNvSpPr/>
            <p:nvPr/>
          </p:nvSpPr>
          <p:spPr>
            <a:xfrm>
              <a:off x="7453208" y="2362329"/>
              <a:ext cx="637569" cy="188184"/>
            </a:xfrm>
            <a:prstGeom prst="rect">
              <a:avLst/>
            </a:prstGeom>
            <a:solidFill>
              <a:srgbClr val="94B6D2"/>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f</a:t>
              </a:r>
            </a:p>
          </p:txBody>
        </p:sp>
        <p:sp>
          <p:nvSpPr>
            <p:cNvPr id="43" name="Rectangle 42">
              <a:extLst>
                <a:ext uri="{FF2B5EF4-FFF2-40B4-BE49-F238E27FC236}">
                  <a16:creationId xmlns:a16="http://schemas.microsoft.com/office/drawing/2014/main" id="{25580F46-E186-4E62-BAAC-6AB9169FC9FF}"/>
                </a:ext>
              </a:extLst>
            </p:cNvPr>
            <p:cNvSpPr/>
            <p:nvPr/>
          </p:nvSpPr>
          <p:spPr>
            <a:xfrm>
              <a:off x="6358636" y="2448188"/>
              <a:ext cx="517192" cy="188184"/>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Tw Cen MT"/>
                <a:ea typeface="+mn-ea"/>
                <a:cs typeface="+mn-cs"/>
              </a:endParaRPr>
            </a:p>
          </p:txBody>
        </p:sp>
        <p:cxnSp>
          <p:nvCxnSpPr>
            <p:cNvPr id="44" name="Straight Arrow Connector 43">
              <a:extLst>
                <a:ext uri="{FF2B5EF4-FFF2-40B4-BE49-F238E27FC236}">
                  <a16:creationId xmlns:a16="http://schemas.microsoft.com/office/drawing/2014/main" id="{832ED2D6-972E-4809-8125-DAFC6499AB50}"/>
                </a:ext>
              </a:extLst>
            </p:cNvPr>
            <p:cNvCxnSpPr>
              <a:cxnSpLocks/>
              <a:stCxn id="43" idx="3"/>
              <a:endCxn id="41" idx="1"/>
            </p:cNvCxnSpPr>
            <p:nvPr/>
          </p:nvCxnSpPr>
          <p:spPr>
            <a:xfrm flipV="1">
              <a:off x="6875828" y="2456421"/>
              <a:ext cx="577380" cy="85859"/>
            </a:xfrm>
            <a:prstGeom prst="straightConnector1">
              <a:avLst/>
            </a:prstGeom>
            <a:noFill/>
            <a:ln w="28575" cap="flat" cmpd="sng" algn="ctr">
              <a:solidFill>
                <a:srgbClr val="94B6D2">
                  <a:lumMod val="50000"/>
                </a:srgbClr>
              </a:solidFill>
              <a:prstDash val="solid"/>
              <a:tailEnd type="triangle"/>
            </a:ln>
            <a:effectLst/>
          </p:spPr>
        </p:cxnSp>
        <p:cxnSp>
          <p:nvCxnSpPr>
            <p:cNvPr id="47" name="Straight Arrow Connector 46">
              <a:extLst>
                <a:ext uri="{FF2B5EF4-FFF2-40B4-BE49-F238E27FC236}">
                  <a16:creationId xmlns:a16="http://schemas.microsoft.com/office/drawing/2014/main" id="{832ED2D6-972E-4809-8125-DAFC6499AB50}"/>
                </a:ext>
              </a:extLst>
            </p:cNvPr>
            <p:cNvCxnSpPr>
              <a:cxnSpLocks/>
              <a:stCxn id="43" idx="3"/>
              <a:endCxn id="37" idx="1"/>
            </p:cNvCxnSpPr>
            <p:nvPr/>
          </p:nvCxnSpPr>
          <p:spPr>
            <a:xfrm>
              <a:off x="6875828" y="2542280"/>
              <a:ext cx="577380" cy="161893"/>
            </a:xfrm>
            <a:prstGeom prst="straightConnector1">
              <a:avLst/>
            </a:prstGeom>
            <a:noFill/>
            <a:ln w="28575" cap="flat" cmpd="sng" algn="ctr">
              <a:solidFill>
                <a:srgbClr val="94B6D2">
                  <a:lumMod val="50000"/>
                </a:srgbClr>
              </a:solidFill>
              <a:prstDash val="solid"/>
              <a:tailEnd type="triangle"/>
            </a:ln>
            <a:effectLst/>
          </p:spPr>
        </p:cxnSp>
        <p:cxnSp>
          <p:nvCxnSpPr>
            <p:cNvPr id="50" name="Straight Arrow Connector 49">
              <a:extLst>
                <a:ext uri="{FF2B5EF4-FFF2-40B4-BE49-F238E27FC236}">
                  <a16:creationId xmlns:a16="http://schemas.microsoft.com/office/drawing/2014/main" id="{832ED2D6-972E-4809-8125-DAFC6499AB50}"/>
                </a:ext>
              </a:extLst>
            </p:cNvPr>
            <p:cNvCxnSpPr>
              <a:cxnSpLocks/>
              <a:stCxn id="43" idx="3"/>
              <a:endCxn id="33" idx="1"/>
            </p:cNvCxnSpPr>
            <p:nvPr/>
          </p:nvCxnSpPr>
          <p:spPr>
            <a:xfrm>
              <a:off x="6875828" y="2542280"/>
              <a:ext cx="577380" cy="409646"/>
            </a:xfrm>
            <a:prstGeom prst="straightConnector1">
              <a:avLst/>
            </a:prstGeom>
            <a:noFill/>
            <a:ln w="28575" cap="flat" cmpd="sng" algn="ctr">
              <a:solidFill>
                <a:srgbClr val="94B6D2">
                  <a:lumMod val="50000"/>
                </a:srgbClr>
              </a:solidFill>
              <a:prstDash val="solid"/>
              <a:tailEnd type="triangle"/>
            </a:ln>
            <a:effectLst/>
          </p:spPr>
        </p:cxnSp>
        <p:cxnSp>
          <p:nvCxnSpPr>
            <p:cNvPr id="53" name="Straight Arrow Connector 52">
              <a:extLst>
                <a:ext uri="{FF2B5EF4-FFF2-40B4-BE49-F238E27FC236}">
                  <a16:creationId xmlns:a16="http://schemas.microsoft.com/office/drawing/2014/main" id="{832ED2D6-972E-4809-8125-DAFC6499AB50}"/>
                </a:ext>
              </a:extLst>
            </p:cNvPr>
            <p:cNvCxnSpPr>
              <a:cxnSpLocks/>
              <a:stCxn id="43" idx="3"/>
              <a:endCxn id="29" idx="1"/>
            </p:cNvCxnSpPr>
            <p:nvPr/>
          </p:nvCxnSpPr>
          <p:spPr>
            <a:xfrm flipV="1">
              <a:off x="6875828" y="2208669"/>
              <a:ext cx="577380" cy="333611"/>
            </a:xfrm>
            <a:prstGeom prst="straightConnector1">
              <a:avLst/>
            </a:prstGeom>
            <a:noFill/>
            <a:ln w="28575" cap="flat" cmpd="sng" algn="ctr">
              <a:solidFill>
                <a:srgbClr val="94B6D2">
                  <a:lumMod val="50000"/>
                </a:srgbClr>
              </a:solidFill>
              <a:prstDash val="solid"/>
              <a:tailEnd type="triangle"/>
            </a:ln>
            <a:effectLst/>
          </p:spPr>
        </p:cxnSp>
      </p:grpSp>
      <p:sp>
        <p:nvSpPr>
          <p:cNvPr id="10" name="Rectangle 9">
            <a:extLst>
              <a:ext uri="{FF2B5EF4-FFF2-40B4-BE49-F238E27FC236}">
                <a16:creationId xmlns:a16="http://schemas.microsoft.com/office/drawing/2014/main" id="{BB17281F-82D0-449F-8A60-6F8B7F1C3CCF}"/>
              </a:ext>
            </a:extLst>
          </p:cNvPr>
          <p:cNvSpPr/>
          <p:nvPr/>
        </p:nvSpPr>
        <p:spPr>
          <a:xfrm>
            <a:off x="1840306" y="2103263"/>
            <a:ext cx="4743374" cy="108771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Consolas" panose="020B0609020204030204" pitchFamily="49" charset="0"/>
              </a:rPr>
              <a:t>for</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0" cap="none" spc="0" normalizeH="0" baseline="0" noProof="0" dirty="0" err="1">
                <a:ln>
                  <a:noFill/>
                </a:ln>
                <a:solidFill>
                  <a:prstClr val="black"/>
                </a:solidFill>
                <a:effectLst/>
                <a:uLnTx/>
                <a:uFillTx/>
                <a:latin typeface="Consolas" panose="020B0609020204030204" pitchFamily="49" charset="0"/>
              </a:rPr>
              <a:t>int</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rPr>
              <a:t>i</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 0;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rPr>
              <a:t>i</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&lt; N; </a:t>
            </a:r>
            <a:r>
              <a:rPr kumimoji="0" lang="en-US" sz="2000" b="0" i="0" u="none" strike="noStrike" kern="0" cap="none" spc="0" normalizeH="0" baseline="0" noProof="0" dirty="0" err="1">
                <a:ln>
                  <a:noFill/>
                </a:ln>
                <a:solidFill>
                  <a:prstClr val="black"/>
                </a:solidFill>
                <a:effectLst/>
                <a:uLnTx/>
                <a:uFillTx/>
                <a:latin typeface="Consolas" panose="020B0609020204030204" pitchFamily="49" charset="0"/>
              </a:rPr>
              <a:t>i</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0" cap="none" spc="0" normalizeH="0" baseline="0" noProof="0" dirty="0">
                <a:ln>
                  <a:noFill/>
                </a:ln>
                <a:solidFill>
                  <a:prstClr val="black"/>
                </a:solidFill>
                <a:effectLst/>
                <a:uLnTx/>
                <a:uFillTx/>
                <a:latin typeface="Consolas" panose="020B0609020204030204" pitchFamily="49" charset="0"/>
              </a:rPr>
              <a:t>float </a:t>
            </a:r>
            <a:r>
              <a:rPr kumimoji="0" lang="en-US" sz="2000" i="0" u="none" strike="noStrike" kern="0" cap="none" spc="0" normalizeH="0" baseline="0" noProof="0" dirty="0">
                <a:ln>
                  <a:noFill/>
                </a:ln>
                <a:solidFill>
                  <a:prstClr val="black"/>
                </a:solidFill>
                <a:effectLst/>
                <a:uLnTx/>
                <a:uFillTx/>
                <a:latin typeface="Consolas" panose="020B0609020204030204" pitchFamily="49" charset="0"/>
              </a:rPr>
              <a:t>x = f();</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2000" b="1" i="0" u="none" strike="noStrike" kern="0" cap="none" spc="0" normalizeH="0" baseline="0" noProof="0" dirty="0">
                <a:ln>
                  <a:noFill/>
                </a:ln>
                <a:solidFill>
                  <a:prstClr val="black"/>
                </a:solidFill>
                <a:effectLst/>
                <a:uLnTx/>
                <a:uFillTx/>
                <a:latin typeface="Consolas" panose="020B0609020204030204" pitchFamily="49" charset="0"/>
              </a:rPr>
              <a:t>if</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 (x &gt;</a:t>
            </a:r>
            <a:r>
              <a:rPr kumimoji="0" lang="en-US" sz="2000" b="0" i="0" u="none" strike="noStrike" kern="0" cap="none" spc="0" normalizeH="0" noProof="0" dirty="0">
                <a:ln>
                  <a:noFill/>
                </a:ln>
                <a:solidFill>
                  <a:prstClr val="black"/>
                </a:solidFill>
                <a:effectLst/>
                <a:uLnTx/>
                <a:uFillTx/>
                <a:latin typeface="Consolas" panose="020B0609020204030204" pitchFamily="49" charset="0"/>
              </a:rPr>
              <a:t> 0.0) </a:t>
            </a: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g(x);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rPr>
              <a:t>}</a:t>
            </a:r>
          </a:p>
        </p:txBody>
      </p:sp>
    </p:spTree>
    <p:extLst>
      <p:ext uri="{BB962C8B-B14F-4D97-AF65-F5344CB8AC3E}">
        <p14:creationId xmlns:p14="http://schemas.microsoft.com/office/powerpoint/2010/main" val="391002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animBg="1"/>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7D0985-BA02-40DD-9900-BFB211DDED95}"/>
              </a:ext>
            </a:extLst>
          </p:cNvPr>
          <p:cNvGrpSpPr/>
          <p:nvPr/>
        </p:nvGrpSpPr>
        <p:grpSpPr>
          <a:xfrm>
            <a:off x="7023757" y="1769805"/>
            <a:ext cx="4362776" cy="4210938"/>
            <a:chOff x="418445" y="823527"/>
            <a:chExt cx="3464070" cy="3450383"/>
          </a:xfrm>
        </p:grpSpPr>
        <p:sp>
          <p:nvSpPr>
            <p:cNvPr id="30" name="Rectangle 29">
              <a:extLst>
                <a:ext uri="{FF2B5EF4-FFF2-40B4-BE49-F238E27FC236}">
                  <a16:creationId xmlns:a16="http://schemas.microsoft.com/office/drawing/2014/main" id="{39E96F95-4BB4-4D5F-9DD4-7663EDE162C4}"/>
                </a:ext>
              </a:extLst>
            </p:cNvPr>
            <p:cNvSpPr/>
            <p:nvPr/>
          </p:nvSpPr>
          <p:spPr>
            <a:xfrm rot="5400000">
              <a:off x="2330146" y="2420368"/>
              <a:ext cx="2841970" cy="262768"/>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Memory controller / IO</a:t>
              </a:r>
            </a:p>
          </p:txBody>
        </p:sp>
        <p:cxnSp>
          <p:nvCxnSpPr>
            <p:cNvPr id="31" name="Straight Connector 30">
              <a:extLst>
                <a:ext uri="{FF2B5EF4-FFF2-40B4-BE49-F238E27FC236}">
                  <a16:creationId xmlns:a16="http://schemas.microsoft.com/office/drawing/2014/main" id="{D2340B47-F450-469B-AC03-C40D40311380}"/>
                </a:ext>
              </a:extLst>
            </p:cNvPr>
            <p:cNvCxnSpPr/>
            <p:nvPr/>
          </p:nvCxnSpPr>
          <p:spPr>
            <a:xfrm flipH="1" flipV="1">
              <a:off x="1040545" y="1553222"/>
              <a:ext cx="3048" cy="2071476"/>
            </a:xfrm>
            <a:prstGeom prst="line">
              <a:avLst/>
            </a:prstGeom>
            <a:ln w="762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AECF71EF-8F31-4B31-A53B-C80D4062D58A}"/>
                </a:ext>
              </a:extLst>
            </p:cNvPr>
            <p:cNvCxnSpPr/>
            <p:nvPr/>
          </p:nvCxnSpPr>
          <p:spPr>
            <a:xfrm flipH="1" flipV="1">
              <a:off x="1767192" y="1553222"/>
              <a:ext cx="3048" cy="2071476"/>
            </a:xfrm>
            <a:prstGeom prst="line">
              <a:avLst/>
            </a:prstGeom>
            <a:ln w="762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29DD6DA-7C3E-4104-8C54-836E7BC8E197}"/>
                </a:ext>
              </a:extLst>
            </p:cNvPr>
            <p:cNvCxnSpPr/>
            <p:nvPr/>
          </p:nvCxnSpPr>
          <p:spPr>
            <a:xfrm flipH="1" flipV="1">
              <a:off x="2499935" y="1553222"/>
              <a:ext cx="3048" cy="2071476"/>
            </a:xfrm>
            <a:prstGeom prst="line">
              <a:avLst/>
            </a:prstGeom>
            <a:ln w="762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EF73E186-D4D7-48F2-BCBB-CC71E171B114}"/>
                </a:ext>
              </a:extLst>
            </p:cNvPr>
            <p:cNvCxnSpPr/>
            <p:nvPr/>
          </p:nvCxnSpPr>
          <p:spPr>
            <a:xfrm flipH="1" flipV="1">
              <a:off x="3264987" y="1553222"/>
              <a:ext cx="3048" cy="2071476"/>
            </a:xfrm>
            <a:prstGeom prst="line">
              <a:avLst/>
            </a:prstGeom>
            <a:ln w="762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EA494E5E-AD11-4135-A7F0-CD580C16C5D6}"/>
                </a:ext>
              </a:extLst>
            </p:cNvPr>
            <p:cNvCxnSpPr/>
            <p:nvPr/>
          </p:nvCxnSpPr>
          <p:spPr>
            <a:xfrm flipH="1">
              <a:off x="1040545" y="3665497"/>
              <a:ext cx="2189085" cy="0"/>
            </a:xfrm>
            <a:prstGeom prst="line">
              <a:avLst/>
            </a:prstGeom>
            <a:ln w="762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ECEB1F1-5313-474B-AC6C-70BEBA319329}"/>
                </a:ext>
              </a:extLst>
            </p:cNvPr>
            <p:cNvCxnSpPr/>
            <p:nvPr/>
          </p:nvCxnSpPr>
          <p:spPr>
            <a:xfrm flipH="1">
              <a:off x="1040545" y="2935802"/>
              <a:ext cx="2189085" cy="0"/>
            </a:xfrm>
            <a:prstGeom prst="line">
              <a:avLst/>
            </a:prstGeom>
            <a:ln w="762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C55C651-79CC-4675-8250-932C0C675878}"/>
                </a:ext>
              </a:extLst>
            </p:cNvPr>
            <p:cNvCxnSpPr/>
            <p:nvPr/>
          </p:nvCxnSpPr>
          <p:spPr>
            <a:xfrm flipH="1">
              <a:off x="1078950" y="2167702"/>
              <a:ext cx="2189085" cy="0"/>
            </a:xfrm>
            <a:prstGeom prst="line">
              <a:avLst/>
            </a:prstGeom>
            <a:ln w="762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BA57296E-4D50-4B06-91B9-54A32BABE7F3}"/>
                </a:ext>
              </a:extLst>
            </p:cNvPr>
            <p:cNvCxnSpPr/>
            <p:nvPr/>
          </p:nvCxnSpPr>
          <p:spPr>
            <a:xfrm flipH="1">
              <a:off x="1078950" y="1476412"/>
              <a:ext cx="2189085" cy="0"/>
            </a:xfrm>
            <a:prstGeom prst="line">
              <a:avLst/>
            </a:prstGeom>
            <a:ln w="76200">
              <a:solidFill>
                <a:srgbClr val="C00000"/>
              </a:solidFill>
            </a:ln>
          </p:spPr>
          <p:style>
            <a:lnRef idx="1">
              <a:schemeClr val="accent2"/>
            </a:lnRef>
            <a:fillRef idx="0">
              <a:schemeClr val="accent2"/>
            </a:fillRef>
            <a:effectRef idx="0">
              <a:schemeClr val="accent2"/>
            </a:effectRef>
            <a:fontRef idx="minor">
              <a:schemeClr val="tx1"/>
            </a:fontRef>
          </p:style>
        </p:cxnSp>
        <p:grpSp>
          <p:nvGrpSpPr>
            <p:cNvPr id="39" name="Group 38">
              <a:extLst>
                <a:ext uri="{FF2B5EF4-FFF2-40B4-BE49-F238E27FC236}">
                  <a16:creationId xmlns:a16="http://schemas.microsoft.com/office/drawing/2014/main" id="{C3B42FEA-7325-4769-90AC-3E878644A7D6}"/>
                </a:ext>
              </a:extLst>
            </p:cNvPr>
            <p:cNvGrpSpPr/>
            <p:nvPr/>
          </p:nvGrpSpPr>
          <p:grpSpPr>
            <a:xfrm>
              <a:off x="733305" y="1130767"/>
              <a:ext cx="2829165" cy="2829165"/>
              <a:chOff x="5034665" y="471815"/>
              <a:chExt cx="2829165" cy="2829165"/>
            </a:xfrm>
          </p:grpSpPr>
          <p:sp>
            <p:nvSpPr>
              <p:cNvPr id="49" name="Rectangle 48">
                <a:extLst>
                  <a:ext uri="{FF2B5EF4-FFF2-40B4-BE49-F238E27FC236}">
                    <a16:creationId xmlns:a16="http://schemas.microsoft.com/office/drawing/2014/main" id="{4A1D6D4B-5679-4B4D-A74F-A2D5FDCD2322}"/>
                  </a:ext>
                </a:extLst>
              </p:cNvPr>
              <p:cNvSpPr/>
              <p:nvPr/>
            </p:nvSpPr>
            <p:spPr>
              <a:xfrm>
                <a:off x="5764360" y="1931205"/>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3DDC9683-39A4-474B-8179-C3B5FCAC743D}"/>
                  </a:ext>
                </a:extLst>
              </p:cNvPr>
              <p:cNvSpPr/>
              <p:nvPr/>
            </p:nvSpPr>
            <p:spPr>
              <a:xfrm>
                <a:off x="5034665" y="2660900"/>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967C9E-9C33-45A5-B406-0299C96C21E5}"/>
                  </a:ext>
                </a:extLst>
              </p:cNvPr>
              <p:cNvSpPr/>
              <p:nvPr/>
            </p:nvSpPr>
            <p:spPr>
              <a:xfrm>
                <a:off x="5764360" y="2660900"/>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98573D6-838C-4404-9184-50D07965A432}"/>
                  </a:ext>
                </a:extLst>
              </p:cNvPr>
              <p:cNvSpPr/>
              <p:nvPr/>
            </p:nvSpPr>
            <p:spPr>
              <a:xfrm>
                <a:off x="5034665" y="1931205"/>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BE49D1E-8336-469B-B4B3-8E219FFDA8F1}"/>
                  </a:ext>
                </a:extLst>
              </p:cNvPr>
              <p:cNvSpPr/>
              <p:nvPr/>
            </p:nvSpPr>
            <p:spPr>
              <a:xfrm>
                <a:off x="5034665" y="1201510"/>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3C81EE9-44D0-4530-B6CC-F1FE0917C056}"/>
                  </a:ext>
                </a:extLst>
              </p:cNvPr>
              <p:cNvSpPr/>
              <p:nvPr/>
            </p:nvSpPr>
            <p:spPr>
              <a:xfrm>
                <a:off x="5764360" y="1201510"/>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5901D03-5498-4998-A75A-E252E9078DEB}"/>
                  </a:ext>
                </a:extLst>
              </p:cNvPr>
              <p:cNvSpPr/>
              <p:nvPr/>
            </p:nvSpPr>
            <p:spPr>
              <a:xfrm>
                <a:off x="5034665" y="471815"/>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C607744-A5FB-4D74-9459-A530061D1665}"/>
                  </a:ext>
                </a:extLst>
              </p:cNvPr>
              <p:cNvSpPr/>
              <p:nvPr/>
            </p:nvSpPr>
            <p:spPr>
              <a:xfrm>
                <a:off x="5764360" y="471815"/>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A9C91BF-10E6-430F-AD9F-7900E57AE710}"/>
                  </a:ext>
                </a:extLst>
              </p:cNvPr>
              <p:cNvSpPr/>
              <p:nvPr/>
            </p:nvSpPr>
            <p:spPr>
              <a:xfrm>
                <a:off x="6494055" y="2660900"/>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3235C7-7DA8-4EDD-8457-4BAA534FB306}"/>
                  </a:ext>
                </a:extLst>
              </p:cNvPr>
              <p:cNvSpPr/>
              <p:nvPr/>
            </p:nvSpPr>
            <p:spPr>
              <a:xfrm>
                <a:off x="7223750" y="2660900"/>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3BA2327-29DD-4C0F-9E15-9C74C9018F68}"/>
                  </a:ext>
                </a:extLst>
              </p:cNvPr>
              <p:cNvSpPr/>
              <p:nvPr/>
            </p:nvSpPr>
            <p:spPr>
              <a:xfrm>
                <a:off x="6494055" y="1931205"/>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1F02D83-47CF-489E-91B2-7AE36B8C9570}"/>
                  </a:ext>
                </a:extLst>
              </p:cNvPr>
              <p:cNvSpPr/>
              <p:nvPr/>
            </p:nvSpPr>
            <p:spPr>
              <a:xfrm>
                <a:off x="7223750" y="1931205"/>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FB0385F-2F96-49D0-B05B-326C93E00600}"/>
                  </a:ext>
                </a:extLst>
              </p:cNvPr>
              <p:cNvSpPr/>
              <p:nvPr/>
            </p:nvSpPr>
            <p:spPr>
              <a:xfrm>
                <a:off x="6494055" y="1201510"/>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5BFB273-F2B0-4E99-971F-B449B996DE1C}"/>
                  </a:ext>
                </a:extLst>
              </p:cNvPr>
              <p:cNvSpPr/>
              <p:nvPr/>
            </p:nvSpPr>
            <p:spPr>
              <a:xfrm>
                <a:off x="7223750" y="1201510"/>
                <a:ext cx="640080" cy="640080"/>
              </a:xfrm>
              <a:prstGeom prst="rect">
                <a:avLst/>
              </a:prstGeom>
              <a:solidFill>
                <a:srgbClr val="D2EFFA"/>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6A72726-5910-4585-B2F6-1BBCDB786AC3}"/>
                  </a:ext>
                </a:extLst>
              </p:cNvPr>
              <p:cNvSpPr/>
              <p:nvPr/>
            </p:nvSpPr>
            <p:spPr>
              <a:xfrm>
                <a:off x="6494055" y="471815"/>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57225D4-7FD3-442F-B518-1E923CD02289}"/>
                  </a:ext>
                </a:extLst>
              </p:cNvPr>
              <p:cNvSpPr/>
              <p:nvPr/>
            </p:nvSpPr>
            <p:spPr>
              <a:xfrm>
                <a:off x="7223750" y="471815"/>
                <a:ext cx="640080" cy="64008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F3EF3704-B597-450A-830D-0389A3D53A43}"/>
                </a:ext>
              </a:extLst>
            </p:cNvPr>
            <p:cNvSpPr/>
            <p:nvPr/>
          </p:nvSpPr>
          <p:spPr>
            <a:xfrm>
              <a:off x="733305" y="823527"/>
              <a:ext cx="2841970" cy="262768"/>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Memory controller / IO</a:t>
              </a:r>
            </a:p>
          </p:txBody>
        </p:sp>
        <p:sp>
          <p:nvSpPr>
            <p:cNvPr id="41" name="Rectangle 40">
              <a:extLst>
                <a:ext uri="{FF2B5EF4-FFF2-40B4-BE49-F238E27FC236}">
                  <a16:creationId xmlns:a16="http://schemas.microsoft.com/office/drawing/2014/main" id="{497A474A-9C86-4DB6-90FA-75BFC33C4FD6}"/>
                </a:ext>
              </a:extLst>
            </p:cNvPr>
            <p:cNvSpPr/>
            <p:nvPr/>
          </p:nvSpPr>
          <p:spPr>
            <a:xfrm>
              <a:off x="733305" y="4011142"/>
              <a:ext cx="2841970" cy="262768"/>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Memory controller / IO</a:t>
              </a:r>
            </a:p>
          </p:txBody>
        </p:sp>
        <p:sp>
          <p:nvSpPr>
            <p:cNvPr id="42" name="Rectangle 41">
              <a:extLst>
                <a:ext uri="{FF2B5EF4-FFF2-40B4-BE49-F238E27FC236}">
                  <a16:creationId xmlns:a16="http://schemas.microsoft.com/office/drawing/2014/main" id="{1A7F1A83-A94A-4842-87C1-E3D262BCD48A}"/>
                </a:ext>
              </a:extLst>
            </p:cNvPr>
            <p:cNvSpPr/>
            <p:nvPr/>
          </p:nvSpPr>
          <p:spPr>
            <a:xfrm rot="16200000">
              <a:off x="-871156" y="2420368"/>
              <a:ext cx="2841970" cy="262768"/>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Memory controller / IO</a:t>
              </a:r>
            </a:p>
          </p:txBody>
        </p:sp>
      </p:grpSp>
      <p:sp>
        <p:nvSpPr>
          <p:cNvPr id="82" name="Rectangle 81">
            <a:extLst>
              <a:ext uri="{FF2B5EF4-FFF2-40B4-BE49-F238E27FC236}">
                <a16:creationId xmlns:a16="http://schemas.microsoft.com/office/drawing/2014/main" id="{A4F814E6-4B88-4322-A903-E515B1A00927}"/>
              </a:ext>
            </a:extLst>
          </p:cNvPr>
          <p:cNvSpPr/>
          <p:nvPr/>
        </p:nvSpPr>
        <p:spPr>
          <a:xfrm>
            <a:off x="8335159" y="3923122"/>
            <a:ext cx="806140" cy="781170"/>
          </a:xfrm>
          <a:prstGeom prst="rect">
            <a:avLst/>
          </a:prstGeom>
          <a:solidFill>
            <a:schemeClr val="accent1">
              <a:lumMod val="20000"/>
              <a:lumOff val="80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sz="1400" dirty="0">
                <a:solidFill>
                  <a:schemeClr val="tx1"/>
                </a:solidFill>
              </a:rPr>
              <a:t>0xE6823</a:t>
            </a:r>
            <a:endParaRPr lang="en-US" sz="1600" dirty="0">
              <a:solidFill>
                <a:schemeClr val="tx1"/>
              </a:solidFill>
            </a:endParaRPr>
          </a:p>
        </p:txBody>
      </p:sp>
      <p:sp>
        <p:nvSpPr>
          <p:cNvPr id="2" name="Title 1"/>
          <p:cNvSpPr>
            <a:spLocks noGrp="1"/>
          </p:cNvSpPr>
          <p:nvPr>
            <p:ph type="title"/>
          </p:nvPr>
        </p:nvSpPr>
        <p:spPr>
          <a:xfrm>
            <a:off x="611142" y="497307"/>
            <a:ext cx="10975115" cy="903171"/>
          </a:xfrm>
        </p:spPr>
        <p:txBody>
          <a:bodyPr/>
          <a:lstStyle/>
          <a:p>
            <a:r>
              <a:rPr lang="en-US" dirty="0"/>
              <a:t>Spatial-hint generation for locality</a:t>
            </a:r>
          </a:p>
        </p:txBody>
      </p:sp>
      <p:sp>
        <p:nvSpPr>
          <p:cNvPr id="3" name="Content Placeholder 2"/>
          <p:cNvSpPr>
            <a:spLocks noGrp="1"/>
          </p:cNvSpPr>
          <p:nvPr>
            <p:ph idx="1"/>
          </p:nvPr>
        </p:nvSpPr>
        <p:spPr>
          <a:xfrm>
            <a:off x="604881" y="1508852"/>
            <a:ext cx="6007332" cy="4619232"/>
          </a:xfrm>
        </p:spPr>
        <p:txBody>
          <a:bodyPr>
            <a:normAutofit/>
          </a:bodyPr>
          <a:lstStyle/>
          <a:p>
            <a:r>
              <a:rPr lang="en-US" dirty="0"/>
              <a:t>Tiny tasks may access only one memory location, which is known when the task is spawned.</a:t>
            </a:r>
          </a:p>
          <a:p>
            <a:endParaRPr lang="en-US" i="1" dirty="0"/>
          </a:p>
          <a:p>
            <a:r>
              <a:rPr lang="en-US" dirty="0"/>
              <a:t>Hardware uses these spatial hints to improve locality:</a:t>
            </a:r>
          </a:p>
          <a:p>
            <a:pPr lvl="1"/>
            <a:r>
              <a:rPr lang="en-US" dirty="0"/>
              <a:t>maps each address to a tile.</a:t>
            </a:r>
          </a:p>
          <a:p>
            <a:pPr lvl="1"/>
            <a:r>
              <a:rPr lang="en-US" dirty="0"/>
              <a:t>Send tasks for that address to that tile.</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ISCA 2020		T4: Compiling Sequential Code for Effective Speculative Parallelization in Hardware</a:t>
            </a:r>
          </a:p>
        </p:txBody>
      </p:sp>
      <p:sp>
        <p:nvSpPr>
          <p:cNvPr id="62" name="Rectangle 61">
            <a:extLst>
              <a:ext uri="{FF2B5EF4-FFF2-40B4-BE49-F238E27FC236}">
                <a16:creationId xmlns:a16="http://schemas.microsoft.com/office/drawing/2014/main" id="{E4097D59-54C2-4873-9D7B-16A44CFFE1F6}"/>
              </a:ext>
            </a:extLst>
          </p:cNvPr>
          <p:cNvSpPr/>
          <p:nvPr/>
        </p:nvSpPr>
        <p:spPr>
          <a:xfrm>
            <a:off x="7571909" y="3277116"/>
            <a:ext cx="519411" cy="188184"/>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A</a:t>
            </a:r>
          </a:p>
        </p:txBody>
      </p:sp>
      <p:sp>
        <p:nvSpPr>
          <p:cNvPr id="63" name="Rectangle 62">
            <a:extLst>
              <a:ext uri="{FF2B5EF4-FFF2-40B4-BE49-F238E27FC236}">
                <a16:creationId xmlns:a16="http://schemas.microsoft.com/office/drawing/2014/main" id="{59BDA0D8-C25C-4BE1-9C2B-677CDF776D24}"/>
              </a:ext>
            </a:extLst>
          </p:cNvPr>
          <p:cNvSpPr/>
          <p:nvPr/>
        </p:nvSpPr>
        <p:spPr>
          <a:xfrm>
            <a:off x="8460059" y="4253939"/>
            <a:ext cx="217432"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C1</a:t>
            </a:r>
          </a:p>
        </p:txBody>
      </p:sp>
      <p:sp>
        <p:nvSpPr>
          <p:cNvPr id="64" name="Rectangle 63">
            <a:extLst>
              <a:ext uri="{FF2B5EF4-FFF2-40B4-BE49-F238E27FC236}">
                <a16:creationId xmlns:a16="http://schemas.microsoft.com/office/drawing/2014/main" id="{C3DAF21F-0B1D-4BE6-93B8-B445A66D74B2}"/>
              </a:ext>
            </a:extLst>
          </p:cNvPr>
          <p:cNvSpPr/>
          <p:nvPr/>
        </p:nvSpPr>
        <p:spPr>
          <a:xfrm>
            <a:off x="9389394" y="2347170"/>
            <a:ext cx="519411" cy="188184"/>
          </a:xfrm>
          <a:prstGeom prst="rect">
            <a:avLst/>
          </a:prstGeom>
          <a:solidFill>
            <a:schemeClr val="accent4"/>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B</a:t>
            </a:r>
          </a:p>
        </p:txBody>
      </p:sp>
      <p:cxnSp>
        <p:nvCxnSpPr>
          <p:cNvPr id="65" name="Straight Arrow Connector 64">
            <a:extLst>
              <a:ext uri="{FF2B5EF4-FFF2-40B4-BE49-F238E27FC236}">
                <a16:creationId xmlns:a16="http://schemas.microsoft.com/office/drawing/2014/main" id="{7444714A-A9C1-424C-A4D5-FC7EE33691BA}"/>
              </a:ext>
            </a:extLst>
          </p:cNvPr>
          <p:cNvCxnSpPr>
            <a:cxnSpLocks/>
            <a:stCxn id="64" idx="2"/>
            <a:endCxn id="73" idx="0"/>
          </p:cNvCxnSpPr>
          <p:nvPr/>
        </p:nvCxnSpPr>
        <p:spPr>
          <a:xfrm flipH="1">
            <a:off x="8933933" y="2535354"/>
            <a:ext cx="715167" cy="1715855"/>
          </a:xfrm>
          <a:prstGeom prst="straightConnector1">
            <a:avLst/>
          </a:prstGeom>
          <a:noFill/>
          <a:ln w="28575" cap="flat" cmpd="sng" algn="ctr">
            <a:solidFill>
              <a:srgbClr val="94B6D2">
                <a:lumMod val="50000"/>
              </a:srgbClr>
            </a:solidFill>
            <a:prstDash val="solid"/>
            <a:tailEnd type="triangle"/>
          </a:ln>
          <a:effectLst/>
        </p:spPr>
      </p:cxnSp>
      <p:cxnSp>
        <p:nvCxnSpPr>
          <p:cNvPr id="69" name="Straight Arrow Connector 68">
            <a:extLst>
              <a:ext uri="{FF2B5EF4-FFF2-40B4-BE49-F238E27FC236}">
                <a16:creationId xmlns:a16="http://schemas.microsoft.com/office/drawing/2014/main" id="{1C1E21B2-25C6-459C-8BB0-7E8E1F95DE30}"/>
              </a:ext>
            </a:extLst>
          </p:cNvPr>
          <p:cNvCxnSpPr>
            <a:cxnSpLocks/>
            <a:stCxn id="62" idx="2"/>
            <a:endCxn id="63" idx="0"/>
          </p:cNvCxnSpPr>
          <p:nvPr/>
        </p:nvCxnSpPr>
        <p:spPr>
          <a:xfrm>
            <a:off x="7831615" y="3465300"/>
            <a:ext cx="737160" cy="788639"/>
          </a:xfrm>
          <a:prstGeom prst="straightConnector1">
            <a:avLst/>
          </a:prstGeom>
          <a:noFill/>
          <a:ln w="28575" cap="flat" cmpd="sng" algn="ctr">
            <a:solidFill>
              <a:srgbClr val="94B6D2">
                <a:lumMod val="50000"/>
              </a:srgbClr>
            </a:solidFill>
            <a:prstDash val="solid"/>
            <a:tailEnd type="triangle"/>
          </a:ln>
          <a:effectLst/>
        </p:spPr>
      </p:cxnSp>
      <p:sp>
        <p:nvSpPr>
          <p:cNvPr id="73" name="Rectangle 72">
            <a:extLst>
              <a:ext uri="{FF2B5EF4-FFF2-40B4-BE49-F238E27FC236}">
                <a16:creationId xmlns:a16="http://schemas.microsoft.com/office/drawing/2014/main" id="{419E1D84-47AA-4ADF-A0F1-E095B62B2520}"/>
              </a:ext>
            </a:extLst>
          </p:cNvPr>
          <p:cNvSpPr/>
          <p:nvPr/>
        </p:nvSpPr>
        <p:spPr>
          <a:xfrm>
            <a:off x="8825217" y="4251209"/>
            <a:ext cx="217432" cy="188184"/>
          </a:xfrm>
          <a:prstGeom prst="rect">
            <a:avLst/>
          </a:prstGeom>
          <a:solidFill>
            <a:srgbClr val="DD8047">
              <a:lumMod val="60000"/>
              <a:lumOff val="40000"/>
            </a:srgbClr>
          </a:solid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C2</a:t>
            </a:r>
          </a:p>
        </p:txBody>
      </p:sp>
    </p:spTree>
    <p:extLst>
      <p:ext uri="{BB962C8B-B14F-4D97-AF65-F5344CB8AC3E}">
        <p14:creationId xmlns:p14="http://schemas.microsoft.com/office/powerpoint/2010/main" val="219276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3" grpId="0" uiExpand="1" build="p"/>
      <p:bldP spid="62" grpId="0" animBg="1"/>
      <p:bldP spid="63" grpId="0" animBg="1"/>
      <p:bldP spid="64"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Manual</a:t>
            </a:r>
            <a:r>
              <a:rPr lang="en-US" dirty="0"/>
              <a:t> annotations for task splitting</a:t>
            </a:r>
          </a:p>
        </p:txBody>
      </p:sp>
      <p:sp>
        <p:nvSpPr>
          <p:cNvPr id="3" name="Content Placeholder 2"/>
          <p:cNvSpPr>
            <a:spLocks noGrp="1"/>
          </p:cNvSpPr>
          <p:nvPr>
            <p:ph idx="1"/>
          </p:nvPr>
        </p:nvSpPr>
        <p:spPr>
          <a:xfrm>
            <a:off x="611143" y="1809750"/>
            <a:ext cx="5020037" cy="4318334"/>
          </a:xfrm>
        </p:spPr>
        <p:txBody>
          <a:bodyPr>
            <a:normAutofit/>
          </a:bodyPr>
          <a:lstStyle/>
          <a:p>
            <a:r>
              <a:rPr lang="en-US" dirty="0"/>
              <a:t>Programmer may add task boundaries for tiny tasks</a:t>
            </a:r>
          </a:p>
          <a:p>
            <a:endParaRPr lang="en-US" dirty="0"/>
          </a:p>
          <a:p>
            <a:r>
              <a:rPr lang="en-US" dirty="0"/>
              <a:t>Guaranteed to have</a:t>
            </a:r>
            <a:br>
              <a:rPr lang="en-US" dirty="0"/>
            </a:br>
            <a:r>
              <a:rPr lang="en-US" dirty="0"/>
              <a:t>no effect on program output</a:t>
            </a:r>
          </a:p>
          <a:p>
            <a:endParaRPr lang="en-US" dirty="0"/>
          </a:p>
          <a:p>
            <a:r>
              <a:rPr lang="en-US" dirty="0"/>
              <a:t>Added &lt;0.1% to source code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ISCA 2020		T4: Compiling Sequential Code for Effective Speculative Parallelization in Hardware</a:t>
            </a:r>
          </a:p>
        </p:txBody>
      </p:sp>
      <p:pic>
        <p:nvPicPr>
          <p:cNvPr id="8" name="Picture 7"/>
          <p:cNvPicPr>
            <a:picLocks noChangeAspect="1"/>
          </p:cNvPicPr>
          <p:nvPr/>
        </p:nvPicPr>
        <p:blipFill>
          <a:blip r:embed="rId3"/>
          <a:stretch>
            <a:fillRect/>
          </a:stretch>
        </p:blipFill>
        <p:spPr>
          <a:xfrm>
            <a:off x="5829300" y="1719231"/>
            <a:ext cx="5756957" cy="4157362"/>
          </a:xfrm>
          <a:prstGeom prst="rect">
            <a:avLst/>
          </a:prstGeom>
        </p:spPr>
      </p:pic>
    </p:spTree>
    <p:extLst>
      <p:ext uri="{BB962C8B-B14F-4D97-AF65-F5344CB8AC3E}">
        <p14:creationId xmlns:p14="http://schemas.microsoft.com/office/powerpoint/2010/main" val="3117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07807-B5F1-4F5C-9C85-4ED3064AF890}"/>
              </a:ext>
            </a:extLst>
          </p:cNvPr>
          <p:cNvSpPr>
            <a:spLocks noGrp="1"/>
          </p:cNvSpPr>
          <p:nvPr>
            <p:ph type="title"/>
          </p:nvPr>
        </p:nvSpPr>
        <p:spPr/>
        <p:txBody>
          <a:bodyPr>
            <a:normAutofit/>
          </a:bodyPr>
          <a:lstStyle/>
          <a:p>
            <a:r>
              <a:rPr lang="en-US" sz="4400" dirty="0"/>
              <a:t>T4 implementation in LLVM/Clang</a:t>
            </a:r>
          </a:p>
        </p:txBody>
      </p:sp>
      <p:sp>
        <p:nvSpPr>
          <p:cNvPr id="6" name="Content Placeholder 5"/>
          <p:cNvSpPr>
            <a:spLocks noGrp="1"/>
          </p:cNvSpPr>
          <p:nvPr>
            <p:ph idx="1"/>
          </p:nvPr>
        </p:nvSpPr>
        <p:spPr>
          <a:xfrm>
            <a:off x="611143" y="3775495"/>
            <a:ext cx="10975114" cy="2482429"/>
          </a:xfrm>
        </p:spPr>
        <p:txBody>
          <a:bodyPr>
            <a:normAutofit fontScale="85000" lnSpcReduction="20000"/>
          </a:bodyPr>
          <a:lstStyle/>
          <a:p>
            <a:pPr marL="201168" lvl="1" indent="0">
              <a:buNone/>
            </a:pPr>
            <a:r>
              <a:rPr lang="en-US" b="1" i="1" dirty="0" err="1"/>
              <a:t>Intra</a:t>
            </a:r>
            <a:r>
              <a:rPr lang="en-US" dirty="0" err="1"/>
              <a:t>procedural</a:t>
            </a:r>
            <a:r>
              <a:rPr lang="en-US" dirty="0"/>
              <a:t> passes: small compile times (linear in code size)</a:t>
            </a:r>
          </a:p>
          <a:p>
            <a:pPr marL="201168" lvl="1" indent="0">
              <a:buNone/>
            </a:pPr>
            <a:r>
              <a:rPr lang="en-US" dirty="0"/>
              <a:t>Use all standard LLVM optimizations to generate high-quality code</a:t>
            </a:r>
          </a:p>
          <a:p>
            <a:pPr marL="201168" lvl="1" indent="0">
              <a:buNone/>
            </a:pPr>
            <a:r>
              <a:rPr lang="en-US" dirty="0"/>
              <a:t>More in the paper:</a:t>
            </a:r>
          </a:p>
          <a:p>
            <a:pPr lvl="1"/>
            <a:r>
              <a:rPr lang="en-US" dirty="0"/>
              <a:t>Topological sorting to generate timestamps</a:t>
            </a:r>
          </a:p>
          <a:p>
            <a:pPr lvl="1"/>
            <a:r>
              <a:rPr lang="en-US" dirty="0"/>
              <a:t>Bundling stack allocations to the heap with privatization</a:t>
            </a:r>
          </a:p>
          <a:p>
            <a:pPr lvl="1"/>
            <a:r>
              <a:rPr lang="en-US" dirty="0"/>
              <a:t>Loop task coarsening to reduce false sharing of cache lines</a:t>
            </a:r>
          </a:p>
          <a:p>
            <a:pPr lvl="1"/>
            <a:r>
              <a:rPr lang="en-US" dirty="0"/>
              <a:t>Case studies and sensitivity studies</a:t>
            </a:r>
          </a:p>
          <a:p>
            <a:pPr lvl="1"/>
            <a:endParaRPr lang="en-US" dirty="0"/>
          </a:p>
          <a:p>
            <a:pPr lvl="1"/>
            <a:endParaRPr lang="en-US" dirty="0"/>
          </a:p>
        </p:txBody>
      </p:sp>
      <p:sp>
        <p:nvSpPr>
          <p:cNvPr id="5" name="Slide Number Placeholder 4">
            <a:extLst>
              <a:ext uri="{FF2B5EF4-FFF2-40B4-BE49-F238E27FC236}">
                <a16:creationId xmlns:a16="http://schemas.microsoft.com/office/drawing/2014/main" id="{F2984C62-4006-46CF-998D-220A18EE75F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9" name="Footer Placeholder 3"/>
          <p:cNvSpPr>
            <a:spLocks noGrp="1"/>
          </p:cNvSpPr>
          <p:nvPr>
            <p:ph type="ftr" sz="quarter" idx="11"/>
          </p:nvPr>
        </p:nvSpPr>
        <p:spPr/>
        <p:txBody>
          <a:bodyPr/>
          <a:lstStyle/>
          <a:p>
            <a:r>
              <a:rPr lang="en-US" dirty="0"/>
              <a:t>ISCA 2020		T4: Compiling Sequential Code for Effective Speculative Parallelization in Hardware</a:t>
            </a:r>
          </a:p>
        </p:txBody>
      </p:sp>
      <p:grpSp>
        <p:nvGrpSpPr>
          <p:cNvPr id="3" name="Group 2"/>
          <p:cNvGrpSpPr/>
          <p:nvPr/>
        </p:nvGrpSpPr>
        <p:grpSpPr>
          <a:xfrm>
            <a:off x="870856" y="1670862"/>
            <a:ext cx="10378450" cy="2024838"/>
            <a:chOff x="870856" y="2328087"/>
            <a:chExt cx="10378450" cy="2272528"/>
          </a:xfrm>
        </p:grpSpPr>
        <p:sp>
          <p:nvSpPr>
            <p:cNvPr id="43" name="Oval 42">
              <a:extLst>
                <a:ext uri="{FF2B5EF4-FFF2-40B4-BE49-F238E27FC236}">
                  <a16:creationId xmlns:a16="http://schemas.microsoft.com/office/drawing/2014/main" id="{96DB54C2-3CCC-474E-9C56-5205F4CD92F4}"/>
                </a:ext>
              </a:extLst>
            </p:cNvPr>
            <p:cNvSpPr/>
            <p:nvPr/>
          </p:nvSpPr>
          <p:spPr>
            <a:xfrm rot="5400000">
              <a:off x="10016745" y="2842324"/>
              <a:ext cx="1230572" cy="1234550"/>
            </a:xfrm>
            <a:prstGeom prst="ellipse">
              <a:avLst/>
            </a:prstGeom>
            <a:solidFill>
              <a:srgbClr val="D8B25C">
                <a:lumMod val="20000"/>
                <a:lumOff val="80000"/>
              </a:srgbClr>
            </a:solidFill>
            <a:ln w="19050" cap="flat" cmpd="sng" algn="ctr">
              <a:solidFill>
                <a:srgbClr val="94B6D2">
                  <a:shade val="50000"/>
                </a:srgbClr>
              </a:solidFill>
              <a:prstDash val="solid"/>
            </a:ln>
            <a:effectLst/>
          </p:spPr>
          <p:txBody>
            <a:bodyPr vert="vert270"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Object file</a:t>
              </a:r>
            </a:p>
          </p:txBody>
        </p:sp>
        <p:sp>
          <p:nvSpPr>
            <p:cNvPr id="44" name="Rectangle 43">
              <a:extLst>
                <a:ext uri="{FF2B5EF4-FFF2-40B4-BE49-F238E27FC236}">
                  <a16:creationId xmlns:a16="http://schemas.microsoft.com/office/drawing/2014/main" id="{B3FF6DA4-6833-44D4-95F2-6F5557F0C258}"/>
                </a:ext>
              </a:extLst>
            </p:cNvPr>
            <p:cNvSpPr/>
            <p:nvPr/>
          </p:nvSpPr>
          <p:spPr>
            <a:xfrm>
              <a:off x="2437529" y="2328087"/>
              <a:ext cx="1192285" cy="2272528"/>
            </a:xfrm>
            <a:prstGeom prst="rect">
              <a:avLst/>
            </a:prstGeom>
            <a:solidFill>
              <a:srgbClr val="94B6D2">
                <a:lumMod val="20000"/>
                <a:lumOff val="80000"/>
              </a:srgbClr>
            </a:solidFill>
            <a:ln w="19050" cap="flat" cmpd="sng" algn="ctr">
              <a:solidFill>
                <a:srgbClr val="94B6D2">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Clang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frontend</a:t>
              </a:r>
            </a:p>
          </p:txBody>
        </p:sp>
        <p:sp>
          <p:nvSpPr>
            <p:cNvPr id="46" name="Rectangle 45">
              <a:extLst>
                <a:ext uri="{FF2B5EF4-FFF2-40B4-BE49-F238E27FC236}">
                  <a16:creationId xmlns:a16="http://schemas.microsoft.com/office/drawing/2014/main" id="{5B6004D1-09E4-4EFD-94CB-5A441FDDD3D6}"/>
                </a:ext>
              </a:extLst>
            </p:cNvPr>
            <p:cNvSpPr/>
            <p:nvPr/>
          </p:nvSpPr>
          <p:spPr>
            <a:xfrm>
              <a:off x="3961937" y="2328087"/>
              <a:ext cx="5720697" cy="2272528"/>
            </a:xfrm>
            <a:prstGeom prst="rect">
              <a:avLst/>
            </a:prstGeom>
            <a:solidFill>
              <a:srgbClr val="94B6D2">
                <a:lumMod val="20000"/>
                <a:lumOff val="80000"/>
              </a:srgbClr>
            </a:solidFill>
            <a:ln w="19050" cap="flat" cmpd="sng" algn="ctr">
              <a:solidFill>
                <a:srgbClr val="94B6D2">
                  <a:shade val="50000"/>
                </a:srgbClr>
              </a:solidFill>
              <a:prstDash val="solid"/>
            </a:ln>
            <a:effectLst/>
          </p:spPr>
          <p:txBody>
            <a:bodyPr vert="horz" lIns="0" tIns="0" rIns="0" b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strike="noStrike" kern="0" cap="none" spc="0" normalizeH="0" baseline="0" noProof="0" dirty="0">
                  <a:ln>
                    <a:noFill/>
                  </a:ln>
                  <a:solidFill>
                    <a:prstClr val="black"/>
                  </a:solidFill>
                  <a:effectLst/>
                  <a:uLnTx/>
                  <a:uFillTx/>
                  <a:latin typeface="Tw Cen MT"/>
                  <a:ea typeface="+mn-ea"/>
                  <a:cs typeface="+mn-cs"/>
                </a:rPr>
                <a:t>LLVM backend</a:t>
              </a:r>
            </a:p>
          </p:txBody>
        </p:sp>
        <p:sp>
          <p:nvSpPr>
            <p:cNvPr id="47" name="Rectangle 46">
              <a:extLst>
                <a:ext uri="{FF2B5EF4-FFF2-40B4-BE49-F238E27FC236}">
                  <a16:creationId xmlns:a16="http://schemas.microsoft.com/office/drawing/2014/main" id="{22B41E90-510A-458B-A910-7D8AA584E9A2}"/>
                </a:ext>
              </a:extLst>
            </p:cNvPr>
            <p:cNvSpPr/>
            <p:nvPr/>
          </p:nvSpPr>
          <p:spPr>
            <a:xfrm>
              <a:off x="4283091" y="2732497"/>
              <a:ext cx="1601488" cy="1463710"/>
            </a:xfrm>
            <a:prstGeom prst="rect">
              <a:avLst/>
            </a:prstGeom>
            <a:solidFill>
              <a:srgbClr val="94B6D2">
                <a:lumMod val="40000"/>
                <a:lumOff val="60000"/>
              </a:srgbClr>
            </a:solidFill>
            <a:ln w="19050" cap="flat" cmpd="sng" algn="ctr">
              <a:solidFill>
                <a:srgbClr val="94B6D2">
                  <a:shade val="50000"/>
                </a:srgbClr>
              </a:solidFill>
              <a:prstDash val="solid"/>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Optimizations</a:t>
              </a:r>
            </a:p>
            <a:p>
              <a:pPr lvl="0" algn="ctr" defTabSz="914400">
                <a:defRPr/>
              </a:pPr>
              <a:r>
                <a:rPr lang="en-US" sz="1600" dirty="0"/>
                <a:t>(e.g., -O3)</a:t>
              </a:r>
              <a:endParaRPr kumimoji="0" lang="en-US" sz="1600" b="0" i="0" u="none" strike="noStrike" kern="0" cap="none" spc="0" normalizeH="0" baseline="0" noProof="0" dirty="0">
                <a:ln>
                  <a:noFill/>
                </a:ln>
                <a:solidFill>
                  <a:prstClr val="black"/>
                </a:solidFill>
                <a:effectLst/>
                <a:uLnTx/>
                <a:uFillTx/>
                <a:latin typeface="Tw Cen MT"/>
                <a:ea typeface="+mn-ea"/>
                <a:cs typeface="+mn-cs"/>
              </a:endParaRPr>
            </a:p>
          </p:txBody>
        </p:sp>
        <p:sp>
          <p:nvSpPr>
            <p:cNvPr id="48" name="Rectangle 47">
              <a:extLst>
                <a:ext uri="{FF2B5EF4-FFF2-40B4-BE49-F238E27FC236}">
                  <a16:creationId xmlns:a16="http://schemas.microsoft.com/office/drawing/2014/main" id="{D087BBC2-8EAB-4103-AA1B-9F8A82215630}"/>
                </a:ext>
              </a:extLst>
            </p:cNvPr>
            <p:cNvSpPr/>
            <p:nvPr/>
          </p:nvSpPr>
          <p:spPr>
            <a:xfrm>
              <a:off x="8263494" y="2732496"/>
              <a:ext cx="1204356" cy="1463709"/>
            </a:xfrm>
            <a:prstGeom prst="rect">
              <a:avLst/>
            </a:prstGeom>
            <a:solidFill>
              <a:srgbClr val="94B6D2">
                <a:lumMod val="40000"/>
                <a:lumOff val="60000"/>
              </a:srgbClr>
            </a:solidFill>
            <a:ln w="19050" cap="flat" cmpd="sng" algn="ctr">
              <a:solidFill>
                <a:srgbClr val="94B6D2">
                  <a:shade val="50000"/>
                </a:srgbClr>
              </a:solidFill>
              <a:prstDash val="solid"/>
            </a:ln>
            <a:effectLst/>
          </p:spPr>
          <p:txBody>
            <a:bodyPr vert="horz" lIns="0" tIns="0" rIns="0" bIns="0" rtlCol="0" anchor="ctr"/>
            <a:lstStyle/>
            <a:p>
              <a:pPr lvl="0" algn="ctr" defTabSz="914400">
                <a:defRPr/>
              </a:pPr>
              <a:r>
                <a:rPr lang="en-US" sz="1600" kern="0" dirty="0">
                  <a:solidFill>
                    <a:prstClr val="black"/>
                  </a:solidFill>
                  <a:latin typeface="Tw Cen MT"/>
                </a:rPr>
                <a:t>x86_64 code generation</a:t>
              </a:r>
            </a:p>
          </p:txBody>
        </p:sp>
        <p:cxnSp>
          <p:nvCxnSpPr>
            <p:cNvPr id="57" name="Straight Arrow Connector 56">
              <a:extLst>
                <a:ext uri="{FF2B5EF4-FFF2-40B4-BE49-F238E27FC236}">
                  <a16:creationId xmlns:a16="http://schemas.microsoft.com/office/drawing/2014/main" id="{97FCA7CD-2C82-41F7-8734-795151AA4AB2}"/>
                </a:ext>
              </a:extLst>
            </p:cNvPr>
            <p:cNvCxnSpPr>
              <a:cxnSpLocks/>
              <a:stCxn id="47" idx="3"/>
              <a:endCxn id="18" idx="1"/>
            </p:cNvCxnSpPr>
            <p:nvPr/>
          </p:nvCxnSpPr>
          <p:spPr>
            <a:xfrm>
              <a:off x="5884579" y="3464352"/>
              <a:ext cx="332122" cy="3680"/>
            </a:xfrm>
            <a:prstGeom prst="straightConnector1">
              <a:avLst/>
            </a:prstGeom>
            <a:noFill/>
            <a:ln w="10000" cap="flat" cmpd="sng" algn="ctr">
              <a:solidFill>
                <a:sysClr val="windowText" lastClr="000000"/>
              </a:solidFill>
              <a:prstDash val="solid"/>
              <a:tailEnd type="triangle"/>
            </a:ln>
            <a:effectLst/>
          </p:spPr>
        </p:cxnSp>
        <p:cxnSp>
          <p:nvCxnSpPr>
            <p:cNvPr id="58" name="Straight Arrow Connector 57">
              <a:extLst>
                <a:ext uri="{FF2B5EF4-FFF2-40B4-BE49-F238E27FC236}">
                  <a16:creationId xmlns:a16="http://schemas.microsoft.com/office/drawing/2014/main" id="{50AE6952-FD0F-44AD-BD37-56A9ED850278}"/>
                </a:ext>
              </a:extLst>
            </p:cNvPr>
            <p:cNvCxnSpPr>
              <a:cxnSpLocks/>
              <a:endCxn id="48" idx="1"/>
            </p:cNvCxnSpPr>
            <p:nvPr/>
          </p:nvCxnSpPr>
          <p:spPr>
            <a:xfrm flipV="1">
              <a:off x="7931371" y="3464351"/>
              <a:ext cx="332123" cy="3681"/>
            </a:xfrm>
            <a:prstGeom prst="straightConnector1">
              <a:avLst/>
            </a:prstGeom>
            <a:noFill/>
            <a:ln w="10000" cap="flat" cmpd="sng" algn="ctr">
              <a:solidFill>
                <a:sysClr val="windowText" lastClr="000000"/>
              </a:solidFill>
              <a:prstDash val="solid"/>
              <a:tailEnd type="triangle"/>
            </a:ln>
            <a:effectLst/>
          </p:spPr>
        </p:cxnSp>
        <p:cxnSp>
          <p:nvCxnSpPr>
            <p:cNvPr id="59" name="Straight Arrow Connector 58">
              <a:extLst>
                <a:ext uri="{FF2B5EF4-FFF2-40B4-BE49-F238E27FC236}">
                  <a16:creationId xmlns:a16="http://schemas.microsoft.com/office/drawing/2014/main" id="{EB2E4F62-6D0A-4306-83B5-34E8CB5BA667}"/>
                </a:ext>
              </a:extLst>
            </p:cNvPr>
            <p:cNvCxnSpPr>
              <a:cxnSpLocks/>
              <a:stCxn id="77" idx="0"/>
              <a:endCxn id="44" idx="1"/>
            </p:cNvCxnSpPr>
            <p:nvPr/>
          </p:nvCxnSpPr>
          <p:spPr>
            <a:xfrm>
              <a:off x="2105406" y="3459599"/>
              <a:ext cx="332123" cy="4752"/>
            </a:xfrm>
            <a:prstGeom prst="straightConnector1">
              <a:avLst/>
            </a:prstGeom>
            <a:noFill/>
            <a:ln w="10000" cap="flat" cmpd="sng" algn="ctr">
              <a:solidFill>
                <a:sysClr val="windowText" lastClr="000000"/>
              </a:solidFill>
              <a:prstDash val="solid"/>
              <a:tailEnd type="triangle"/>
            </a:ln>
            <a:effectLst/>
          </p:spPr>
        </p:cxnSp>
        <p:cxnSp>
          <p:nvCxnSpPr>
            <p:cNvPr id="61" name="Straight Arrow Connector 60">
              <a:extLst>
                <a:ext uri="{FF2B5EF4-FFF2-40B4-BE49-F238E27FC236}">
                  <a16:creationId xmlns:a16="http://schemas.microsoft.com/office/drawing/2014/main" id="{9DA3DB32-21AC-4DC7-920D-C0D7F8F7D01D}"/>
                </a:ext>
              </a:extLst>
            </p:cNvPr>
            <p:cNvCxnSpPr>
              <a:cxnSpLocks/>
              <a:stCxn id="48" idx="3"/>
              <a:endCxn id="43" idx="4"/>
            </p:cNvCxnSpPr>
            <p:nvPr/>
          </p:nvCxnSpPr>
          <p:spPr>
            <a:xfrm flipV="1">
              <a:off x="9467850" y="3459599"/>
              <a:ext cx="546906" cy="4752"/>
            </a:xfrm>
            <a:prstGeom prst="straightConnector1">
              <a:avLst/>
            </a:prstGeom>
            <a:noFill/>
            <a:ln w="10000" cap="flat" cmpd="sng" algn="ctr">
              <a:solidFill>
                <a:sysClr val="windowText" lastClr="000000"/>
              </a:solidFill>
              <a:prstDash val="solid"/>
              <a:tailEnd type="triangle"/>
            </a:ln>
            <a:effectLst/>
          </p:spPr>
        </p:cxnSp>
        <p:cxnSp>
          <p:nvCxnSpPr>
            <p:cNvPr id="62" name="Straight Arrow Connector 61">
              <a:extLst>
                <a:ext uri="{FF2B5EF4-FFF2-40B4-BE49-F238E27FC236}">
                  <a16:creationId xmlns:a16="http://schemas.microsoft.com/office/drawing/2014/main" id="{F98CCA43-4584-44DB-947B-2FB60635FAE2}"/>
                </a:ext>
              </a:extLst>
            </p:cNvPr>
            <p:cNvCxnSpPr>
              <a:cxnSpLocks/>
              <a:stCxn id="44" idx="3"/>
              <a:endCxn id="47" idx="1"/>
            </p:cNvCxnSpPr>
            <p:nvPr/>
          </p:nvCxnSpPr>
          <p:spPr>
            <a:xfrm>
              <a:off x="3629814" y="3464351"/>
              <a:ext cx="653277" cy="1"/>
            </a:xfrm>
            <a:prstGeom prst="straightConnector1">
              <a:avLst/>
            </a:prstGeom>
            <a:noFill/>
            <a:ln w="10000" cap="flat" cmpd="sng" algn="ctr">
              <a:solidFill>
                <a:sysClr val="windowText" lastClr="000000"/>
              </a:solidFill>
              <a:prstDash val="solid"/>
              <a:tailEnd type="triangle"/>
            </a:ln>
            <a:effectLst/>
          </p:spPr>
        </p:cxnSp>
        <p:sp>
          <p:nvSpPr>
            <p:cNvPr id="77" name="Oval 76">
              <a:extLst>
                <a:ext uri="{FF2B5EF4-FFF2-40B4-BE49-F238E27FC236}">
                  <a16:creationId xmlns:a16="http://schemas.microsoft.com/office/drawing/2014/main" id="{97761DFD-18FF-49A6-84F0-D180CCBA7F65}"/>
                </a:ext>
              </a:extLst>
            </p:cNvPr>
            <p:cNvSpPr/>
            <p:nvPr/>
          </p:nvSpPr>
          <p:spPr>
            <a:xfrm rot="5400000">
              <a:off x="872845" y="2842324"/>
              <a:ext cx="1230572" cy="1234550"/>
            </a:xfrm>
            <a:prstGeom prst="ellipse">
              <a:avLst/>
            </a:prstGeom>
            <a:solidFill>
              <a:srgbClr val="D8B25C">
                <a:lumMod val="20000"/>
                <a:lumOff val="80000"/>
              </a:srgbClr>
            </a:solidFill>
            <a:ln w="19050" cap="flat" cmpd="sng" algn="ctr">
              <a:solidFill>
                <a:srgbClr val="94B6D2">
                  <a:shade val="50000"/>
                </a:srgbClr>
              </a:solidFill>
              <a:prstDash val="solid"/>
            </a:ln>
            <a:effectLst/>
          </p:spPr>
          <p:txBody>
            <a:bodyPr vert="vert270"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C/C++ source code</a:t>
              </a:r>
            </a:p>
          </p:txBody>
        </p:sp>
        <p:sp>
          <p:nvSpPr>
            <p:cNvPr id="18" name="Rectangle 17">
              <a:extLst>
                <a:ext uri="{FF2B5EF4-FFF2-40B4-BE49-F238E27FC236}">
                  <a16:creationId xmlns:a16="http://schemas.microsoft.com/office/drawing/2014/main" id="{F38C65DB-D6F2-4676-811E-4CCF41E6A574}"/>
                </a:ext>
              </a:extLst>
            </p:cNvPr>
            <p:cNvSpPr/>
            <p:nvPr/>
          </p:nvSpPr>
          <p:spPr>
            <a:xfrm>
              <a:off x="6216701" y="2736177"/>
              <a:ext cx="1714670" cy="1463710"/>
            </a:xfrm>
            <a:prstGeom prst="rect">
              <a:avLst/>
            </a:prstGeom>
            <a:solidFill>
              <a:srgbClr val="F8E6DA"/>
            </a:solidFill>
            <a:ln w="19050" cap="flat" cmpd="sng" algn="ctr">
              <a:solidFill>
                <a:srgbClr val="944A1C"/>
              </a:solidFill>
              <a:prstDash val="solid"/>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T4 Parallelization Passes</a:t>
              </a:r>
            </a:p>
          </p:txBody>
        </p:sp>
      </p:grpSp>
      <p:sp>
        <p:nvSpPr>
          <p:cNvPr id="20" name="Rectangle 19">
            <a:extLst>
              <a:ext uri="{FF2B5EF4-FFF2-40B4-BE49-F238E27FC236}">
                <a16:creationId xmlns:a16="http://schemas.microsoft.com/office/drawing/2014/main" id="{F38C65DB-D6F2-4676-811E-4CCF41E6A574}"/>
              </a:ext>
            </a:extLst>
          </p:cNvPr>
          <p:cNvSpPr/>
          <p:nvPr/>
        </p:nvSpPr>
        <p:spPr>
          <a:xfrm>
            <a:off x="6216701" y="2034473"/>
            <a:ext cx="1714670" cy="1304176"/>
          </a:xfrm>
          <a:prstGeom prst="rect">
            <a:avLst/>
          </a:prstGeom>
          <a:solidFill>
            <a:srgbClr val="F8E6DA"/>
          </a:solidFill>
          <a:ln w="38100" cap="flat" cmpd="sng" algn="ctr">
            <a:solidFill>
              <a:srgbClr val="944A1C"/>
            </a:solidFill>
            <a:prstDash val="solid"/>
          </a:ln>
          <a:effectLst/>
        </p:spPr>
        <p:txBody>
          <a:bodyPr vert="horz"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T4 Parallelization Passes</a:t>
            </a:r>
          </a:p>
        </p:txBody>
      </p:sp>
    </p:spTree>
    <p:extLst>
      <p:ext uri="{BB962C8B-B14F-4D97-AF65-F5344CB8AC3E}">
        <p14:creationId xmlns:p14="http://schemas.microsoft.com/office/powerpoint/2010/main" val="274591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033" y="286604"/>
            <a:ext cx="10972800" cy="1072470"/>
          </a:xfrm>
        </p:spPr>
        <p:txBody>
          <a:bodyPr>
            <a:noAutofit/>
          </a:bodyPr>
          <a:lstStyle/>
          <a:p>
            <a:r>
              <a:rPr lang="en-US" sz="3600" dirty="0"/>
              <a:t>Parallelization: Gap between programmers and hardware</a:t>
            </a:r>
          </a:p>
        </p:txBody>
      </p:sp>
      <p:sp>
        <p:nvSpPr>
          <p:cNvPr id="3" name="Content Placeholder 2"/>
          <p:cNvSpPr>
            <a:spLocks noGrp="1"/>
          </p:cNvSpPr>
          <p:nvPr>
            <p:ph type="body" idx="1"/>
          </p:nvPr>
        </p:nvSpPr>
        <p:spPr>
          <a:xfrm>
            <a:off x="625033" y="1608057"/>
            <a:ext cx="5254906" cy="736282"/>
          </a:xfrm>
        </p:spPr>
        <p:txBody>
          <a:bodyPr>
            <a:normAutofit/>
          </a:bodyPr>
          <a:lstStyle/>
          <a:p>
            <a:pPr marL="0" indent="0" algn="ctr">
              <a:buNone/>
            </a:pPr>
            <a:r>
              <a:rPr lang="en-US" sz="2400" cap="none" dirty="0"/>
              <a:t>Multicores are everywhere</a:t>
            </a:r>
          </a:p>
        </p:txBody>
      </p:sp>
      <p:sp>
        <p:nvSpPr>
          <p:cNvPr id="7" name="Text Placeholder 6"/>
          <p:cNvSpPr>
            <a:spLocks noGrp="1"/>
          </p:cNvSpPr>
          <p:nvPr>
            <p:ph type="body" sz="quarter" idx="3"/>
          </p:nvPr>
        </p:nvSpPr>
        <p:spPr>
          <a:xfrm>
            <a:off x="6342927" y="1608057"/>
            <a:ext cx="5254906" cy="736282"/>
          </a:xfrm>
        </p:spPr>
        <p:txBody>
          <a:bodyPr>
            <a:noAutofit/>
          </a:bodyPr>
          <a:lstStyle/>
          <a:p>
            <a:pPr algn="ctr"/>
            <a:r>
              <a:rPr lang="en-US" sz="2400" cap="none" dirty="0"/>
              <a:t>Programmers still write sequential code</a:t>
            </a:r>
          </a:p>
        </p:txBody>
      </p:sp>
      <p:sp>
        <p:nvSpPr>
          <p:cNvPr id="4" name="Footer Placeholder 3"/>
          <p:cNvSpPr>
            <a:spLocks noGrp="1"/>
          </p:cNvSpPr>
          <p:nvPr>
            <p:ph type="ftr" sz="quarter" idx="11"/>
          </p:nvPr>
        </p:nvSpPr>
        <p:spPr>
          <a:xfrm>
            <a:off x="611142" y="6446837"/>
            <a:ext cx="10417076" cy="365125"/>
          </a:xfrm>
        </p:spPr>
        <p:txBody>
          <a:bodyPr/>
          <a:lstStyle/>
          <a:p>
            <a:r>
              <a:rPr lang="en-US" dirty="0"/>
              <a:t>ISCA 2020		T4: Compiling Sequential Code for Effective Speculative Parallelization in Hardware</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9" name="TextBox 8"/>
          <p:cNvSpPr txBox="1"/>
          <p:nvPr/>
        </p:nvSpPr>
        <p:spPr>
          <a:xfrm>
            <a:off x="861759" y="5315089"/>
            <a:ext cx="10499348" cy="830997"/>
          </a:xfrm>
          <a:prstGeom prst="rect">
            <a:avLst/>
          </a:prstGeom>
          <a:noFill/>
          <a:ln w="38100">
            <a:solidFill>
              <a:schemeClr val="accent1"/>
            </a:solidFill>
          </a:ln>
        </p:spPr>
        <p:txBody>
          <a:bodyPr wrap="square" rtlCol="0" anchor="ctr">
            <a:spAutoFit/>
          </a:bodyPr>
          <a:lstStyle/>
          <a:p>
            <a:pPr algn="ctr"/>
            <a:r>
              <a:rPr lang="en-US" sz="2400" dirty="0"/>
              <a:t>Speculative parallelization: new architectures and compilers to parallelize sequential code without knowing what is safe to run in parallel</a:t>
            </a:r>
          </a:p>
        </p:txBody>
      </p:sp>
      <p:sp>
        <p:nvSpPr>
          <p:cNvPr id="10" name="TextBox 9"/>
          <p:cNvSpPr txBox="1"/>
          <p:nvPr/>
        </p:nvSpPr>
        <p:spPr>
          <a:xfrm>
            <a:off x="1290069" y="4774744"/>
            <a:ext cx="3920304" cy="369332"/>
          </a:xfrm>
          <a:prstGeom prst="rect">
            <a:avLst/>
          </a:prstGeom>
          <a:noFill/>
        </p:spPr>
        <p:txBody>
          <a:bodyPr wrap="none" rtlCol="0">
            <a:spAutoFit/>
          </a:bodyPr>
          <a:lstStyle/>
          <a:p>
            <a:r>
              <a:rPr lang="en-US" dirty="0"/>
              <a:t>Intel </a:t>
            </a:r>
            <a:r>
              <a:rPr lang="en-US" dirty="0" err="1"/>
              <a:t>Skylake</a:t>
            </a:r>
            <a:r>
              <a:rPr lang="en-US" dirty="0"/>
              <a:t>-SP (2017): 28 cores per die</a:t>
            </a:r>
          </a:p>
        </p:txBody>
      </p:sp>
      <p:pic>
        <p:nvPicPr>
          <p:cNvPr id="2052" name="Picture 4" descr="https://en.wikichip.org/w/images/7/79/skylake-sp_xcc_die_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019" y="2119726"/>
            <a:ext cx="3679004" cy="247106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5"/>
          <p:cNvSpPr/>
          <p:nvPr/>
        </p:nvSpPr>
        <p:spPr>
          <a:xfrm>
            <a:off x="8055980" y="2288603"/>
            <a:ext cx="1828800" cy="2385238"/>
          </a:xfrm>
          <a:custGeom>
            <a:avLst/>
            <a:gdLst>
              <a:gd name="connsiteX0" fmla="*/ 0 w 1504709"/>
              <a:gd name="connsiteY0" fmla="*/ 0 h 2858947"/>
              <a:gd name="connsiteX1" fmla="*/ 1504709 w 1504709"/>
              <a:gd name="connsiteY1" fmla="*/ 0 h 2858947"/>
              <a:gd name="connsiteX2" fmla="*/ 1504709 w 1504709"/>
              <a:gd name="connsiteY2" fmla="*/ 2858947 h 2858947"/>
              <a:gd name="connsiteX3" fmla="*/ 0 w 1504709"/>
              <a:gd name="connsiteY3" fmla="*/ 2858947 h 2858947"/>
              <a:gd name="connsiteX4" fmla="*/ 0 w 1504709"/>
              <a:gd name="connsiteY4" fmla="*/ 0 h 2858947"/>
              <a:gd name="connsiteX0" fmla="*/ 0 w 1504709"/>
              <a:gd name="connsiteY0" fmla="*/ 0 h 2858947"/>
              <a:gd name="connsiteX1" fmla="*/ 1504709 w 1504709"/>
              <a:gd name="connsiteY1" fmla="*/ 0 h 2858947"/>
              <a:gd name="connsiteX2" fmla="*/ 1504709 w 1504709"/>
              <a:gd name="connsiteY2" fmla="*/ 2858947 h 2858947"/>
              <a:gd name="connsiteX3" fmla="*/ 0 w 1504709"/>
              <a:gd name="connsiteY3" fmla="*/ 2858947 h 2858947"/>
              <a:gd name="connsiteX4" fmla="*/ 0 w 1504709"/>
              <a:gd name="connsiteY4" fmla="*/ 0 h 2858947"/>
              <a:gd name="connsiteX0" fmla="*/ 0 w 1612739"/>
              <a:gd name="connsiteY0" fmla="*/ 0 h 2858947"/>
              <a:gd name="connsiteX1" fmla="*/ 1504709 w 1612739"/>
              <a:gd name="connsiteY1" fmla="*/ 0 h 2858947"/>
              <a:gd name="connsiteX2" fmla="*/ 1504709 w 1612739"/>
              <a:gd name="connsiteY2" fmla="*/ 2858947 h 2858947"/>
              <a:gd name="connsiteX3" fmla="*/ 0 w 1612739"/>
              <a:gd name="connsiteY3" fmla="*/ 2858947 h 2858947"/>
              <a:gd name="connsiteX4" fmla="*/ 0 w 1612739"/>
              <a:gd name="connsiteY4" fmla="*/ 0 h 2858947"/>
              <a:gd name="connsiteX0" fmla="*/ 49307 w 1662046"/>
              <a:gd name="connsiteY0" fmla="*/ 0 h 2858947"/>
              <a:gd name="connsiteX1" fmla="*/ 1554016 w 1662046"/>
              <a:gd name="connsiteY1" fmla="*/ 0 h 2858947"/>
              <a:gd name="connsiteX2" fmla="*/ 1554016 w 1662046"/>
              <a:gd name="connsiteY2" fmla="*/ 2858947 h 2858947"/>
              <a:gd name="connsiteX3" fmla="*/ 49307 w 1662046"/>
              <a:gd name="connsiteY3" fmla="*/ 2858947 h 2858947"/>
              <a:gd name="connsiteX4" fmla="*/ 49307 w 1662046"/>
              <a:gd name="connsiteY4" fmla="*/ 0 h 2858947"/>
              <a:gd name="connsiteX0" fmla="*/ 49307 w 1625426"/>
              <a:gd name="connsiteY0" fmla="*/ 0 h 2858947"/>
              <a:gd name="connsiteX1" fmla="*/ 1554016 w 1625426"/>
              <a:gd name="connsiteY1" fmla="*/ 0 h 2858947"/>
              <a:gd name="connsiteX2" fmla="*/ 1554016 w 1625426"/>
              <a:gd name="connsiteY2" fmla="*/ 2858947 h 2858947"/>
              <a:gd name="connsiteX3" fmla="*/ 49307 w 1625426"/>
              <a:gd name="connsiteY3" fmla="*/ 2858947 h 2858947"/>
              <a:gd name="connsiteX4" fmla="*/ 49307 w 1625426"/>
              <a:gd name="connsiteY4" fmla="*/ 0 h 285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426" h="2858947">
                <a:moveTo>
                  <a:pt x="49307" y="0"/>
                </a:moveTo>
                <a:lnTo>
                  <a:pt x="1554016" y="0"/>
                </a:lnTo>
                <a:cubicBezTo>
                  <a:pt x="1322522" y="605741"/>
                  <a:pt x="1797084" y="1905965"/>
                  <a:pt x="1554016" y="2858947"/>
                </a:cubicBezTo>
                <a:lnTo>
                  <a:pt x="49307" y="2858947"/>
                </a:lnTo>
                <a:cubicBezTo>
                  <a:pt x="327100" y="2079585"/>
                  <a:pt x="-147462" y="478420"/>
                  <a:pt x="49307" y="0"/>
                </a:cubicBezTo>
                <a:close/>
              </a:path>
            </a:pathLst>
          </a:cu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342900" indent="-342900" algn="ctr">
              <a:buAutoNum type="arabicPeriod"/>
            </a:pPr>
            <a:r>
              <a:rPr lang="en-US" sz="3200" b="1" dirty="0"/>
              <a:t>…</a:t>
            </a:r>
          </a:p>
          <a:p>
            <a:pPr marL="342900" indent="-342900" algn="ctr">
              <a:buAutoNum type="arabicPeriod"/>
            </a:pPr>
            <a:r>
              <a:rPr lang="en-US" sz="3200" b="1" dirty="0"/>
              <a:t>…</a:t>
            </a:r>
          </a:p>
          <a:p>
            <a:pPr marL="342900" indent="-342900" algn="ctr">
              <a:buAutoNum type="arabicPeriod"/>
            </a:pPr>
            <a:r>
              <a:rPr lang="en-US" sz="3200" b="1" dirty="0"/>
              <a:t>…</a:t>
            </a:r>
          </a:p>
          <a:p>
            <a:pPr marL="342900" indent="-342900" algn="ctr">
              <a:buAutoNum type="arabicPeriod"/>
            </a:pPr>
            <a:endParaRPr lang="en-US" sz="3200" b="1" dirty="0"/>
          </a:p>
        </p:txBody>
      </p:sp>
      <p:pic>
        <p:nvPicPr>
          <p:cNvPr id="12" name="Picture 4" descr="https://en.wikichip.org/w/images/7/79/skylake-sp_xcc_die_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719" y="2302777"/>
            <a:ext cx="3679004" cy="24710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636755" y="2716045"/>
            <a:ext cx="3248524" cy="378482"/>
            <a:chOff x="3024534" y="2820122"/>
            <a:chExt cx="3248524" cy="378482"/>
          </a:xfrm>
          <a:solidFill>
            <a:srgbClr val="DD7D41">
              <a:alpha val="40000"/>
            </a:srgbClr>
          </a:solidFill>
        </p:grpSpPr>
        <p:sp>
          <p:nvSpPr>
            <p:cNvPr id="15" name="Rectangle 14"/>
            <p:cNvSpPr/>
            <p:nvPr/>
          </p:nvSpPr>
          <p:spPr>
            <a:xfrm>
              <a:off x="3024534" y="2820122"/>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25" name="Rectangle 24"/>
            <p:cNvSpPr/>
            <p:nvPr/>
          </p:nvSpPr>
          <p:spPr>
            <a:xfrm>
              <a:off x="3573673"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26" name="Rectangle 25"/>
            <p:cNvSpPr/>
            <p:nvPr/>
          </p:nvSpPr>
          <p:spPr>
            <a:xfrm>
              <a:off x="4122812"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27" name="Rectangle 26"/>
            <p:cNvSpPr/>
            <p:nvPr/>
          </p:nvSpPr>
          <p:spPr>
            <a:xfrm>
              <a:off x="4671951"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28" name="Rectangle 27"/>
            <p:cNvSpPr/>
            <p:nvPr/>
          </p:nvSpPr>
          <p:spPr>
            <a:xfrm>
              <a:off x="5221090"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29" name="Rectangle 28"/>
            <p:cNvSpPr/>
            <p:nvPr/>
          </p:nvSpPr>
          <p:spPr>
            <a:xfrm>
              <a:off x="5770229"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grpSp>
      <p:grpSp>
        <p:nvGrpSpPr>
          <p:cNvPr id="30" name="Group 29"/>
          <p:cNvGrpSpPr/>
          <p:nvPr/>
        </p:nvGrpSpPr>
        <p:grpSpPr>
          <a:xfrm>
            <a:off x="1636755" y="3124873"/>
            <a:ext cx="3248524" cy="378482"/>
            <a:chOff x="3024534" y="2820122"/>
            <a:chExt cx="3248524" cy="378482"/>
          </a:xfrm>
          <a:solidFill>
            <a:srgbClr val="DD7D41">
              <a:alpha val="40000"/>
            </a:srgbClr>
          </a:solidFill>
        </p:grpSpPr>
        <p:sp>
          <p:nvSpPr>
            <p:cNvPr id="31" name="Rectangle 30"/>
            <p:cNvSpPr/>
            <p:nvPr/>
          </p:nvSpPr>
          <p:spPr>
            <a:xfrm>
              <a:off x="3024534" y="2820122"/>
              <a:ext cx="502829" cy="378481"/>
            </a:xfrm>
            <a:prstGeom prst="rect">
              <a:avLst/>
            </a:prstGeom>
            <a:solidFill>
              <a:schemeClr val="bg1">
                <a:lumMod val="50000"/>
                <a:alpha val="40000"/>
              </a:schemeClr>
            </a:solidFill>
            <a:ln>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IMC</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32" name="Rectangle 31"/>
            <p:cNvSpPr/>
            <p:nvPr/>
          </p:nvSpPr>
          <p:spPr>
            <a:xfrm>
              <a:off x="3573673"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33" name="Rectangle 32"/>
            <p:cNvSpPr/>
            <p:nvPr/>
          </p:nvSpPr>
          <p:spPr>
            <a:xfrm>
              <a:off x="4122812"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34" name="Rectangle 33"/>
            <p:cNvSpPr/>
            <p:nvPr/>
          </p:nvSpPr>
          <p:spPr>
            <a:xfrm>
              <a:off x="4671951"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35" name="Rectangle 34"/>
            <p:cNvSpPr/>
            <p:nvPr/>
          </p:nvSpPr>
          <p:spPr>
            <a:xfrm>
              <a:off x="5221090"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36" name="Rectangle 35"/>
            <p:cNvSpPr/>
            <p:nvPr/>
          </p:nvSpPr>
          <p:spPr>
            <a:xfrm>
              <a:off x="5770229" y="2820123"/>
              <a:ext cx="502829" cy="378481"/>
            </a:xfrm>
            <a:prstGeom prst="rect">
              <a:avLst/>
            </a:prstGeom>
            <a:solidFill>
              <a:schemeClr val="bg1">
                <a:lumMod val="50000"/>
                <a:alpha val="40000"/>
              </a:schemeClr>
            </a:solidFill>
            <a:ln>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IMC</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grpSp>
      <p:grpSp>
        <p:nvGrpSpPr>
          <p:cNvPr id="37" name="Group 36"/>
          <p:cNvGrpSpPr/>
          <p:nvPr/>
        </p:nvGrpSpPr>
        <p:grpSpPr>
          <a:xfrm>
            <a:off x="1636755" y="3533701"/>
            <a:ext cx="3248524" cy="378482"/>
            <a:chOff x="3024534" y="2820122"/>
            <a:chExt cx="3248524" cy="378482"/>
          </a:xfrm>
          <a:solidFill>
            <a:srgbClr val="DD7D41">
              <a:alpha val="40000"/>
            </a:srgbClr>
          </a:solidFill>
        </p:grpSpPr>
        <p:sp>
          <p:nvSpPr>
            <p:cNvPr id="38" name="Rectangle 37"/>
            <p:cNvSpPr/>
            <p:nvPr/>
          </p:nvSpPr>
          <p:spPr>
            <a:xfrm>
              <a:off x="3024534" y="2820122"/>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39" name="Rectangle 38"/>
            <p:cNvSpPr/>
            <p:nvPr/>
          </p:nvSpPr>
          <p:spPr>
            <a:xfrm>
              <a:off x="3573673"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40" name="Rectangle 39"/>
            <p:cNvSpPr/>
            <p:nvPr/>
          </p:nvSpPr>
          <p:spPr>
            <a:xfrm>
              <a:off x="4122812"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41" name="Rectangle 40"/>
            <p:cNvSpPr/>
            <p:nvPr/>
          </p:nvSpPr>
          <p:spPr>
            <a:xfrm>
              <a:off x="4671951"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42" name="Rectangle 41"/>
            <p:cNvSpPr/>
            <p:nvPr/>
          </p:nvSpPr>
          <p:spPr>
            <a:xfrm>
              <a:off x="5221090"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43" name="Rectangle 42"/>
            <p:cNvSpPr/>
            <p:nvPr/>
          </p:nvSpPr>
          <p:spPr>
            <a:xfrm>
              <a:off x="5770229"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grpSp>
      <p:grpSp>
        <p:nvGrpSpPr>
          <p:cNvPr id="44" name="Group 43"/>
          <p:cNvGrpSpPr/>
          <p:nvPr/>
        </p:nvGrpSpPr>
        <p:grpSpPr>
          <a:xfrm>
            <a:off x="1636755" y="3942529"/>
            <a:ext cx="3248524" cy="378482"/>
            <a:chOff x="3024534" y="2820122"/>
            <a:chExt cx="3248524" cy="378482"/>
          </a:xfrm>
          <a:solidFill>
            <a:srgbClr val="DD7D41">
              <a:alpha val="40000"/>
            </a:srgbClr>
          </a:solidFill>
        </p:grpSpPr>
        <p:sp>
          <p:nvSpPr>
            <p:cNvPr id="45" name="Rectangle 44"/>
            <p:cNvSpPr/>
            <p:nvPr/>
          </p:nvSpPr>
          <p:spPr>
            <a:xfrm>
              <a:off x="3024534" y="2820122"/>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46" name="Rectangle 45"/>
            <p:cNvSpPr/>
            <p:nvPr/>
          </p:nvSpPr>
          <p:spPr>
            <a:xfrm>
              <a:off x="3573673"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47" name="Rectangle 46"/>
            <p:cNvSpPr/>
            <p:nvPr/>
          </p:nvSpPr>
          <p:spPr>
            <a:xfrm>
              <a:off x="4122812"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48" name="Rectangle 47"/>
            <p:cNvSpPr/>
            <p:nvPr/>
          </p:nvSpPr>
          <p:spPr>
            <a:xfrm>
              <a:off x="4671951"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49" name="Rectangle 48"/>
            <p:cNvSpPr/>
            <p:nvPr/>
          </p:nvSpPr>
          <p:spPr>
            <a:xfrm>
              <a:off x="5221090"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50" name="Rectangle 49"/>
            <p:cNvSpPr/>
            <p:nvPr/>
          </p:nvSpPr>
          <p:spPr>
            <a:xfrm>
              <a:off x="5770229"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grpSp>
      <p:grpSp>
        <p:nvGrpSpPr>
          <p:cNvPr id="51" name="Group 50"/>
          <p:cNvGrpSpPr/>
          <p:nvPr/>
        </p:nvGrpSpPr>
        <p:grpSpPr>
          <a:xfrm>
            <a:off x="1636755" y="4351357"/>
            <a:ext cx="3248524" cy="378482"/>
            <a:chOff x="3024534" y="2820122"/>
            <a:chExt cx="3248524" cy="378482"/>
          </a:xfrm>
          <a:solidFill>
            <a:srgbClr val="DD7D41">
              <a:alpha val="40000"/>
            </a:srgbClr>
          </a:solidFill>
        </p:grpSpPr>
        <p:sp>
          <p:nvSpPr>
            <p:cNvPr id="52" name="Rectangle 51"/>
            <p:cNvSpPr/>
            <p:nvPr/>
          </p:nvSpPr>
          <p:spPr>
            <a:xfrm>
              <a:off x="3024534" y="2820122"/>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53" name="Rectangle 52"/>
            <p:cNvSpPr/>
            <p:nvPr/>
          </p:nvSpPr>
          <p:spPr>
            <a:xfrm>
              <a:off x="3573673"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54" name="Rectangle 53"/>
            <p:cNvSpPr/>
            <p:nvPr/>
          </p:nvSpPr>
          <p:spPr>
            <a:xfrm>
              <a:off x="4122812"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55" name="Rectangle 54"/>
            <p:cNvSpPr/>
            <p:nvPr/>
          </p:nvSpPr>
          <p:spPr>
            <a:xfrm>
              <a:off x="4671951"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56" name="Rectangle 55"/>
            <p:cNvSpPr/>
            <p:nvPr/>
          </p:nvSpPr>
          <p:spPr>
            <a:xfrm>
              <a:off x="5221090"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sp>
          <p:nvSpPr>
            <p:cNvPr id="57" name="Rectangle 56"/>
            <p:cNvSpPr/>
            <p:nvPr/>
          </p:nvSpPr>
          <p:spPr>
            <a:xfrm>
              <a:off x="5770229" y="2820123"/>
              <a:ext cx="502829" cy="378481"/>
            </a:xfrm>
            <a:prstGeom prst="rect">
              <a:avLst/>
            </a:prstGeom>
            <a:grpFill/>
            <a:ln>
              <a:solidFill>
                <a:srgbClr val="DD7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6350">
                    <a:solidFill>
                      <a:schemeClr val="tx1"/>
                    </a:solidFill>
                  </a:ln>
                  <a:latin typeface="Tw Cen MT" panose="020B0602020104020603" pitchFamily="34" charset="0"/>
                </a:rPr>
                <a:t>CPU</a:t>
              </a:r>
              <a:br>
                <a:rPr lang="en-US" sz="1400" b="1" dirty="0">
                  <a:ln w="6350">
                    <a:solidFill>
                      <a:schemeClr val="tx1"/>
                    </a:solidFill>
                  </a:ln>
                  <a:latin typeface="Tw Cen MT" panose="020B0602020104020603" pitchFamily="34" charset="0"/>
                </a:rPr>
              </a:br>
              <a:r>
                <a:rPr lang="en-US" sz="1400" b="1" dirty="0">
                  <a:ln w="6350">
                    <a:solidFill>
                      <a:schemeClr val="tx1"/>
                    </a:solidFill>
                  </a:ln>
                  <a:latin typeface="Tw Cen MT" panose="020B0602020104020603" pitchFamily="34" charset="0"/>
                </a:rPr>
                <a:t>Tile</a:t>
              </a:r>
            </a:p>
          </p:txBody>
        </p:sp>
      </p:grpSp>
    </p:spTree>
    <p:extLst>
      <p:ext uri="{BB962C8B-B14F-4D97-AF65-F5344CB8AC3E}">
        <p14:creationId xmlns:p14="http://schemas.microsoft.com/office/powerpoint/2010/main" val="406567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dirty="0"/>
              <a:t>ISCA 2020		T4: Compiling Sequential Code for Effective Speculative Parallelization in Hardware</a:t>
            </a:r>
          </a:p>
        </p:txBody>
      </p:sp>
      <p:sp>
        <p:nvSpPr>
          <p:cNvPr id="6" name="Title 5"/>
          <p:cNvSpPr>
            <a:spLocks noGrp="1"/>
          </p:cNvSpPr>
          <p:nvPr>
            <p:ph type="ctrTitle" idx="4294967295"/>
          </p:nvPr>
        </p:nvSpPr>
        <p:spPr>
          <a:xfrm>
            <a:off x="871844" y="428625"/>
            <a:ext cx="10058400" cy="5038726"/>
          </a:xfrm>
        </p:spPr>
        <p:txBody>
          <a:bodyPr>
            <a:normAutofit/>
          </a:bodyPr>
          <a:lstStyle/>
          <a:p>
            <a:r>
              <a:rPr lang="en-US" dirty="0">
                <a:solidFill>
                  <a:schemeClr val="bg1">
                    <a:lumMod val="75000"/>
                  </a:schemeClr>
                </a:solidFill>
              </a:rPr>
              <a:t>Background</a:t>
            </a:r>
            <a:br>
              <a:rPr lang="en-US" dirty="0">
                <a:solidFill>
                  <a:schemeClr val="bg1">
                    <a:lumMod val="75000"/>
                  </a:schemeClr>
                </a:solidFill>
              </a:rPr>
            </a:br>
            <a:br>
              <a:rPr lang="en-US" dirty="0">
                <a:solidFill>
                  <a:schemeClr val="bg1">
                    <a:lumMod val="75000"/>
                  </a:schemeClr>
                </a:solidFill>
              </a:rPr>
            </a:br>
            <a:r>
              <a:rPr lang="en-US" dirty="0">
                <a:solidFill>
                  <a:schemeClr val="bg1">
                    <a:lumMod val="75000"/>
                  </a:schemeClr>
                </a:solidFill>
              </a:rPr>
              <a:t>T4 Principles in Action</a:t>
            </a:r>
            <a:br>
              <a:rPr lang="en-US" dirty="0">
                <a:solidFill>
                  <a:schemeClr val="bg1">
                    <a:lumMod val="75000"/>
                  </a:schemeClr>
                </a:solidFill>
              </a:rPr>
            </a:br>
            <a:br>
              <a:rPr lang="en-US" dirty="0">
                <a:solidFill>
                  <a:schemeClr val="bg1">
                    <a:lumMod val="75000"/>
                  </a:schemeClr>
                </a:solidFill>
              </a:rPr>
            </a:br>
            <a:r>
              <a:rPr lang="en-US" dirty="0">
                <a:solidFill>
                  <a:schemeClr val="bg1">
                    <a:lumMod val="75000"/>
                  </a:schemeClr>
                </a:solidFill>
              </a:rPr>
              <a:t>T4: Parallelizing Entire Programs</a:t>
            </a:r>
            <a:br>
              <a:rPr lang="en-US" dirty="0"/>
            </a:br>
            <a:br>
              <a:rPr lang="en-US" dirty="0"/>
            </a:br>
            <a:r>
              <a:rPr lang="en-US" dirty="0"/>
              <a:t>Evaluation</a:t>
            </a:r>
          </a:p>
        </p:txBody>
      </p:sp>
    </p:spTree>
    <p:extLst>
      <p:ext uri="{BB962C8B-B14F-4D97-AF65-F5344CB8AC3E}">
        <p14:creationId xmlns:p14="http://schemas.microsoft.com/office/powerpoint/2010/main" val="42749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Methodology</a:t>
            </a:r>
          </a:p>
        </p:txBody>
      </p:sp>
      <p:sp>
        <p:nvSpPr>
          <p:cNvPr id="3" name="Content Placeholder 2"/>
          <p:cNvSpPr>
            <a:spLocks noGrp="1"/>
          </p:cNvSpPr>
          <p:nvPr>
            <p:ph idx="1"/>
          </p:nvPr>
        </p:nvSpPr>
        <p:spPr>
          <a:xfrm>
            <a:off x="790575" y="1508852"/>
            <a:ext cx="10795682" cy="4739548"/>
          </a:xfrm>
        </p:spPr>
        <p:txBody>
          <a:bodyPr>
            <a:normAutofit fontScale="92500"/>
          </a:bodyPr>
          <a:lstStyle/>
          <a:p>
            <a:r>
              <a:rPr lang="en-US" dirty="0"/>
              <a:t>1-, 4-, 16-, and 64-core systems</a:t>
            </a:r>
          </a:p>
          <a:p>
            <a:endParaRPr lang="en-US" dirty="0"/>
          </a:p>
          <a:p>
            <a:endParaRPr lang="en-US" dirty="0"/>
          </a:p>
          <a:p>
            <a:endParaRPr lang="en-US" dirty="0"/>
          </a:p>
          <a:p>
            <a:endParaRPr lang="en-US" dirty="0"/>
          </a:p>
          <a:p>
            <a:endParaRPr lang="en-US" dirty="0"/>
          </a:p>
          <a:p>
            <a:r>
              <a:rPr lang="en-US" dirty="0"/>
              <a:t>C/C++ benchmarks from SPEC CPU2006</a:t>
            </a:r>
          </a:p>
          <a:p>
            <a:r>
              <a:rPr lang="en-US" dirty="0"/>
              <a:t>All speedups normalized to serial code compiled with </a:t>
            </a:r>
            <a:r>
              <a:rPr lang="en-US" dirty="0">
                <a:latin typeface="Consolas" panose="020B0609020204030204" pitchFamily="49" charset="0"/>
              </a:rPr>
              <a:t>clang -O3</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46" name="Footer Placeholder 3"/>
          <p:cNvSpPr>
            <a:spLocks noGrp="1"/>
          </p:cNvSpPr>
          <p:nvPr>
            <p:ph type="ftr" sz="quarter" idx="11"/>
          </p:nvPr>
        </p:nvSpPr>
        <p:spPr>
          <a:xfrm>
            <a:off x="611141" y="6446837"/>
            <a:ext cx="10601803" cy="365125"/>
          </a:xfrm>
        </p:spPr>
        <p:txBody>
          <a:bodyPr/>
          <a:lstStyle/>
          <a:p>
            <a:r>
              <a:rPr lang="en-US" dirty="0"/>
              <a:t>ISCA 2020		T4: Compiling Sequential Code for Effective Speculative Parallelization in Hardware</a:t>
            </a:r>
          </a:p>
        </p:txBody>
      </p:sp>
      <p:pic>
        <p:nvPicPr>
          <p:cNvPr id="128" name="Picture 127"/>
          <p:cNvPicPr>
            <a:picLocks noChangeAspect="1"/>
          </p:cNvPicPr>
          <p:nvPr/>
        </p:nvPicPr>
        <p:blipFill>
          <a:blip r:embed="rId3"/>
          <a:stretch>
            <a:fillRect/>
          </a:stretch>
        </p:blipFill>
        <p:spPr>
          <a:xfrm>
            <a:off x="1587986" y="2259832"/>
            <a:ext cx="4763669" cy="2207629"/>
          </a:xfrm>
          <a:prstGeom prst="rect">
            <a:avLst/>
          </a:prstGeom>
        </p:spPr>
      </p:pic>
      <p:grpSp>
        <p:nvGrpSpPr>
          <p:cNvPr id="36" name="Group 35"/>
          <p:cNvGrpSpPr/>
          <p:nvPr/>
        </p:nvGrpSpPr>
        <p:grpSpPr>
          <a:xfrm>
            <a:off x="6242050" y="3538348"/>
            <a:ext cx="5614140" cy="830997"/>
            <a:chOff x="6242050" y="3538348"/>
            <a:chExt cx="5614140" cy="830997"/>
          </a:xfrm>
        </p:grpSpPr>
        <p:sp>
          <p:nvSpPr>
            <p:cNvPr id="4" name="TextBox 3"/>
            <p:cNvSpPr txBox="1"/>
            <p:nvPr/>
          </p:nvSpPr>
          <p:spPr>
            <a:xfrm>
              <a:off x="6791325" y="3538348"/>
              <a:ext cx="5064865" cy="830997"/>
            </a:xfrm>
            <a:prstGeom prst="rect">
              <a:avLst/>
            </a:prstGeom>
            <a:noFill/>
          </p:spPr>
          <p:txBody>
            <a:bodyPr wrap="square" rtlCol="0">
              <a:spAutoFit/>
            </a:bodyPr>
            <a:lstStyle/>
            <a:p>
              <a:r>
                <a:rPr lang="en-US" sz="2400" dirty="0"/>
                <a:t>4-wide superscalar out-of-order cores (</a:t>
              </a:r>
              <a:r>
                <a:rPr lang="en-US" sz="2400" dirty="0" err="1"/>
                <a:t>Haswell</a:t>
              </a:r>
              <a:r>
                <a:rPr lang="en-US" sz="2400" dirty="0"/>
                <a:t>-like)</a:t>
              </a:r>
            </a:p>
          </p:txBody>
        </p:sp>
        <p:cxnSp>
          <p:nvCxnSpPr>
            <p:cNvPr id="9" name="Straight Connector 8"/>
            <p:cNvCxnSpPr/>
            <p:nvPr/>
          </p:nvCxnSpPr>
          <p:spPr>
            <a:xfrm>
              <a:off x="6242050" y="3717925"/>
              <a:ext cx="549275" cy="27500"/>
            </a:xfrm>
            <a:prstGeom prst="line">
              <a:avLst/>
            </a:prstGeom>
            <a:ln w="38100">
              <a:solidFill>
                <a:srgbClr val="DE7A3C"/>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6241596" y="2463515"/>
            <a:ext cx="4356027" cy="1199989"/>
            <a:chOff x="6241596" y="2463515"/>
            <a:chExt cx="4356027" cy="1199989"/>
          </a:xfrm>
        </p:grpSpPr>
        <p:sp>
          <p:nvSpPr>
            <p:cNvPr id="6" name="TextBox 5"/>
            <p:cNvSpPr txBox="1"/>
            <p:nvPr/>
          </p:nvSpPr>
          <p:spPr>
            <a:xfrm>
              <a:off x="6791325" y="3201839"/>
              <a:ext cx="2155398" cy="461665"/>
            </a:xfrm>
            <a:prstGeom prst="rect">
              <a:avLst/>
            </a:prstGeom>
            <a:noFill/>
          </p:spPr>
          <p:txBody>
            <a:bodyPr wrap="none" rtlCol="0">
              <a:spAutoFit/>
            </a:bodyPr>
            <a:lstStyle/>
            <a:p>
              <a:r>
                <a:rPr lang="en-US" sz="2400" dirty="0"/>
                <a:t>32 KB L1 caches</a:t>
              </a:r>
            </a:p>
          </p:txBody>
        </p:sp>
        <p:sp>
          <p:nvSpPr>
            <p:cNvPr id="7" name="TextBox 6"/>
            <p:cNvSpPr txBox="1"/>
            <p:nvPr/>
          </p:nvSpPr>
          <p:spPr>
            <a:xfrm>
              <a:off x="6791325" y="2832677"/>
              <a:ext cx="3806298" cy="461665"/>
            </a:xfrm>
            <a:prstGeom prst="rect">
              <a:avLst/>
            </a:prstGeom>
            <a:noFill/>
          </p:spPr>
          <p:txBody>
            <a:bodyPr wrap="none" rtlCol="0">
              <a:spAutoFit/>
            </a:bodyPr>
            <a:lstStyle/>
            <a:p>
              <a:r>
                <a:rPr lang="en-US" sz="2400" dirty="0"/>
                <a:t>1 MB L2 cache per 4-core tile</a:t>
              </a:r>
            </a:p>
          </p:txBody>
        </p:sp>
        <p:cxnSp>
          <p:nvCxnSpPr>
            <p:cNvPr id="14" name="Straight Connector 13"/>
            <p:cNvCxnSpPr>
              <a:endCxn id="6" idx="1"/>
            </p:cNvCxnSpPr>
            <p:nvPr/>
          </p:nvCxnSpPr>
          <p:spPr>
            <a:xfrm>
              <a:off x="6241596" y="3424957"/>
              <a:ext cx="549729" cy="7715"/>
            </a:xfrm>
            <a:prstGeom prst="line">
              <a:avLst/>
            </a:prstGeom>
            <a:ln w="38100">
              <a:solidFill>
                <a:srgbClr val="565A3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7" idx="1"/>
            </p:cNvCxnSpPr>
            <p:nvPr/>
          </p:nvCxnSpPr>
          <p:spPr>
            <a:xfrm flipV="1">
              <a:off x="6241596" y="3063510"/>
              <a:ext cx="549729" cy="68743"/>
            </a:xfrm>
            <a:prstGeom prst="line">
              <a:avLst/>
            </a:prstGeom>
            <a:ln w="38100">
              <a:solidFill>
                <a:srgbClr val="565A3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28" idx="1"/>
            </p:cNvCxnSpPr>
            <p:nvPr/>
          </p:nvCxnSpPr>
          <p:spPr>
            <a:xfrm flipV="1">
              <a:off x="6242050" y="2694348"/>
              <a:ext cx="549275" cy="62957"/>
            </a:xfrm>
            <a:prstGeom prst="line">
              <a:avLst/>
            </a:prstGeom>
            <a:ln w="38100">
              <a:solidFill>
                <a:srgbClr val="565A3C"/>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91325" y="2463515"/>
              <a:ext cx="3630930" cy="461665"/>
            </a:xfrm>
            <a:prstGeom prst="rect">
              <a:avLst/>
            </a:prstGeom>
            <a:noFill/>
          </p:spPr>
          <p:txBody>
            <a:bodyPr wrap="none" rtlCol="0">
              <a:spAutoFit/>
            </a:bodyPr>
            <a:lstStyle/>
            <a:p>
              <a:r>
                <a:rPr lang="en-US" sz="2400" dirty="0"/>
                <a:t>4 MB L3 slice per 4-core tile</a:t>
              </a:r>
            </a:p>
          </p:txBody>
        </p:sp>
      </p:grpSp>
      <p:grpSp>
        <p:nvGrpSpPr>
          <p:cNvPr id="35" name="Group 34"/>
          <p:cNvGrpSpPr/>
          <p:nvPr/>
        </p:nvGrpSpPr>
        <p:grpSpPr>
          <a:xfrm>
            <a:off x="3896321" y="4316529"/>
            <a:ext cx="7328228" cy="621045"/>
            <a:chOff x="3896321" y="4316529"/>
            <a:chExt cx="7328228" cy="621045"/>
          </a:xfrm>
        </p:grpSpPr>
        <p:sp>
          <p:nvSpPr>
            <p:cNvPr id="10" name="TextBox 9"/>
            <p:cNvSpPr txBox="1"/>
            <p:nvPr/>
          </p:nvSpPr>
          <p:spPr>
            <a:xfrm>
              <a:off x="3896321" y="4467461"/>
              <a:ext cx="1587614" cy="461665"/>
            </a:xfrm>
            <a:prstGeom prst="rect">
              <a:avLst/>
            </a:prstGeom>
            <a:noFill/>
          </p:spPr>
          <p:txBody>
            <a:bodyPr wrap="none" rtlCol="0">
              <a:spAutoFit/>
            </a:bodyPr>
            <a:lstStyle/>
            <a:p>
              <a:r>
                <a:rPr lang="en-US" sz="2400" dirty="0"/>
                <a:t>256 entries</a:t>
              </a:r>
            </a:p>
          </p:txBody>
        </p:sp>
        <p:sp>
          <p:nvSpPr>
            <p:cNvPr id="11" name="TextBox 10"/>
            <p:cNvSpPr txBox="1"/>
            <p:nvPr/>
          </p:nvSpPr>
          <p:spPr>
            <a:xfrm>
              <a:off x="5597880" y="4475909"/>
              <a:ext cx="5626669" cy="461665"/>
            </a:xfrm>
            <a:prstGeom prst="rect">
              <a:avLst/>
            </a:prstGeom>
            <a:noFill/>
          </p:spPr>
          <p:txBody>
            <a:bodyPr wrap="none" rtlCol="0">
              <a:spAutoFit/>
            </a:bodyPr>
            <a:lstStyle/>
            <a:p>
              <a:r>
                <a:rPr lang="en-US" sz="2400" dirty="0"/>
                <a:t>64 entries/tile (1024 tasks for 64-core chip) </a:t>
              </a:r>
            </a:p>
          </p:txBody>
        </p:sp>
        <p:cxnSp>
          <p:nvCxnSpPr>
            <p:cNvPr id="33" name="Straight Connector 32"/>
            <p:cNvCxnSpPr/>
            <p:nvPr/>
          </p:nvCxnSpPr>
          <p:spPr>
            <a:xfrm>
              <a:off x="5882640" y="4316529"/>
              <a:ext cx="0" cy="216074"/>
            </a:xfrm>
            <a:prstGeom prst="line">
              <a:avLst/>
            </a:prstGeom>
            <a:ln w="38100">
              <a:solidFill>
                <a:srgbClr val="BA8E2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08733" y="4316529"/>
              <a:ext cx="0" cy="216074"/>
            </a:xfrm>
            <a:prstGeom prst="line">
              <a:avLst/>
            </a:prstGeom>
            <a:ln w="38100">
              <a:solidFill>
                <a:srgbClr val="BA8E2C"/>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6791325" y="2070428"/>
            <a:ext cx="2852640" cy="461665"/>
          </a:xfrm>
          <a:prstGeom prst="rect">
            <a:avLst/>
          </a:prstGeom>
          <a:noFill/>
        </p:spPr>
        <p:txBody>
          <a:bodyPr wrap="none" rtlCol="0">
            <a:spAutoFit/>
          </a:bodyPr>
          <a:lstStyle/>
          <a:p>
            <a:r>
              <a:rPr lang="en-US" sz="2400" dirty="0"/>
              <a:t>4 4×4 mesh networks</a:t>
            </a:r>
          </a:p>
        </p:txBody>
      </p:sp>
      <p:cxnSp>
        <p:nvCxnSpPr>
          <p:cNvPr id="43" name="Straight Connector 42"/>
          <p:cNvCxnSpPr>
            <a:endCxn id="42" idx="1"/>
          </p:cNvCxnSpPr>
          <p:nvPr/>
        </p:nvCxnSpPr>
        <p:spPr>
          <a:xfrm flipV="1">
            <a:off x="4525818" y="2301261"/>
            <a:ext cx="2265507" cy="425740"/>
          </a:xfrm>
          <a:prstGeom prst="line">
            <a:avLst/>
          </a:prstGeom>
          <a:ln w="38100">
            <a:solidFill>
              <a:srgbClr val="C93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1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4B7F-9C9D-4843-B99E-3F64428AD0AF}"/>
              </a:ext>
            </a:extLst>
          </p:cNvPr>
          <p:cNvSpPr>
            <a:spLocks noGrp="1"/>
          </p:cNvSpPr>
          <p:nvPr>
            <p:ph type="title"/>
          </p:nvPr>
        </p:nvSpPr>
        <p:spPr/>
        <p:txBody>
          <a:bodyPr>
            <a:normAutofit/>
          </a:bodyPr>
          <a:lstStyle/>
          <a:p>
            <a:r>
              <a:rPr lang="en-US" sz="4400" dirty="0"/>
              <a:t>T4 scales to tens of cores</a:t>
            </a:r>
          </a:p>
        </p:txBody>
      </p:sp>
      <p:sp>
        <p:nvSpPr>
          <p:cNvPr id="5" name="Slide Number Placeholder 4">
            <a:extLst>
              <a:ext uri="{FF2B5EF4-FFF2-40B4-BE49-F238E27FC236}">
                <a16:creationId xmlns:a16="http://schemas.microsoft.com/office/drawing/2014/main" id="{A63EA777-16FC-481C-96E1-D3C16FBD2463}"/>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19" name="Content Placeholder 2">
            <a:extLst>
              <a:ext uri="{FF2B5EF4-FFF2-40B4-BE49-F238E27FC236}">
                <a16:creationId xmlns:a16="http://schemas.microsoft.com/office/drawing/2014/main" id="{AD60AE78-4B19-4351-A863-D25675C60703}"/>
              </a:ext>
            </a:extLst>
          </p:cNvPr>
          <p:cNvSpPr txBox="1">
            <a:spLocks/>
          </p:cNvSpPr>
          <p:nvPr/>
        </p:nvSpPr>
        <p:spPr>
          <a:xfrm>
            <a:off x="611143" y="1508852"/>
            <a:ext cx="10975114" cy="5580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Helvetica"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
        <p:nvSpPr>
          <p:cNvPr id="4" name="TextBox 3"/>
          <p:cNvSpPr txBox="1"/>
          <p:nvPr/>
        </p:nvSpPr>
        <p:spPr>
          <a:xfrm>
            <a:off x="2682240" y="5465237"/>
            <a:ext cx="3839420" cy="830997"/>
          </a:xfrm>
          <a:prstGeom prst="rect">
            <a:avLst/>
          </a:prstGeom>
          <a:noFill/>
        </p:spPr>
        <p:txBody>
          <a:bodyPr wrap="square" rtlCol="0">
            <a:spAutoFit/>
          </a:bodyPr>
          <a:lstStyle/>
          <a:p>
            <a:pPr algn="ctr"/>
            <a:r>
              <a:rPr lang="en-US" sz="2400" dirty="0"/>
              <a:t>Hot loops have some independent iterations</a:t>
            </a:r>
          </a:p>
        </p:txBody>
      </p:sp>
      <p:sp>
        <p:nvSpPr>
          <p:cNvPr id="13" name="TextBox 12"/>
          <p:cNvSpPr txBox="1"/>
          <p:nvPr/>
        </p:nvSpPr>
        <p:spPr>
          <a:xfrm>
            <a:off x="6552765" y="5435054"/>
            <a:ext cx="4344426" cy="830997"/>
          </a:xfrm>
          <a:prstGeom prst="rect">
            <a:avLst/>
          </a:prstGeom>
          <a:noFill/>
        </p:spPr>
        <p:txBody>
          <a:bodyPr wrap="square" rtlCol="0">
            <a:spAutoFit/>
          </a:bodyPr>
          <a:lstStyle/>
          <a:p>
            <a:pPr algn="ctr"/>
            <a:r>
              <a:rPr lang="en-US" sz="2400" dirty="0"/>
              <a:t>Hot loops have serializing variables updated every iteration</a:t>
            </a:r>
          </a:p>
        </p:txBody>
      </p:sp>
      <p:sp>
        <p:nvSpPr>
          <p:cNvPr id="15" name="Footer Placeholder 3"/>
          <p:cNvSpPr>
            <a:spLocks noGrp="1"/>
          </p:cNvSpPr>
          <p:nvPr>
            <p:ph type="ftr" sz="quarter" idx="11"/>
          </p:nvPr>
        </p:nvSpPr>
        <p:spPr>
          <a:xfrm>
            <a:off x="611142" y="6446837"/>
            <a:ext cx="10306240" cy="365125"/>
          </a:xfrm>
        </p:spPr>
        <p:txBody>
          <a:bodyPr/>
          <a:lstStyle/>
          <a:p>
            <a:r>
              <a:rPr lang="en-US" dirty="0"/>
              <a:t>ISCA 2020		T4: Compiling Sequential Code for Effective Speculative Parallelization in Hardware</a:t>
            </a:r>
          </a:p>
        </p:txBody>
      </p:sp>
      <p:sp>
        <p:nvSpPr>
          <p:cNvPr id="9" name="AutoShape 2" descr="https://people.csail.mit.edu/victory/private/scc/2020/01/plots/performance-bars-serial-same-system-relative-high.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Left Brace 2"/>
          <p:cNvSpPr/>
          <p:nvPr/>
        </p:nvSpPr>
        <p:spPr>
          <a:xfrm rot="16200000">
            <a:off x="4509465" y="3427750"/>
            <a:ext cx="184969" cy="3839419"/>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Left Brace 9"/>
          <p:cNvSpPr/>
          <p:nvPr/>
        </p:nvSpPr>
        <p:spPr>
          <a:xfrm rot="16200000">
            <a:off x="8456606" y="3836132"/>
            <a:ext cx="184969" cy="301287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050" name="Picture 2" descr="https://people.csail.mit.edu/victory/private/scc/2020/04-finalisca/png/performance-bars-serial-1c-relative.png"/>
          <p:cNvPicPr>
            <a:picLocks noChangeAspect="1" noChangeArrowheads="1"/>
          </p:cNvPicPr>
          <p:nvPr/>
        </p:nvPicPr>
        <p:blipFill rotWithShape="1">
          <a:blip r:embed="rId3">
            <a:extLst>
              <a:ext uri="{28A0092B-C50C-407E-A947-70E740481C1C}">
                <a14:useLocalDpi xmlns:a14="http://schemas.microsoft.com/office/drawing/2010/main" val="0"/>
              </a:ext>
            </a:extLst>
          </a:blip>
          <a:srcRect b="91382"/>
          <a:stretch/>
        </p:blipFill>
        <p:spPr bwMode="auto">
          <a:xfrm>
            <a:off x="2120028" y="1847280"/>
            <a:ext cx="7957342" cy="2743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053604" y="2268626"/>
            <a:ext cx="8090190" cy="2947408"/>
            <a:chOff x="1987180" y="2378408"/>
            <a:chExt cx="8090190" cy="2947408"/>
          </a:xfrm>
        </p:grpSpPr>
        <p:pic>
          <p:nvPicPr>
            <p:cNvPr id="2052" name="Picture 4" descr="https://people.csail.mit.edu/victory/private/scc/2020/04-finalisca/png/performance-bars-serial-same-system-relative-lo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918" y="2432237"/>
              <a:ext cx="3420452" cy="28935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eople.csail.mit.edu/victory/private/scc/2020/04-finalisca/png/performance-bars-serial-same-system-relative-hig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180" y="2378408"/>
              <a:ext cx="4534479" cy="289357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3124200" y="2232659"/>
            <a:ext cx="335280" cy="2667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5"/>
                </a:solidFill>
              </a:ln>
            </a:endParaRPr>
          </a:p>
        </p:txBody>
      </p:sp>
      <p:sp>
        <p:nvSpPr>
          <p:cNvPr id="21" name="Rectangle 20"/>
          <p:cNvSpPr/>
          <p:nvPr/>
        </p:nvSpPr>
        <p:spPr>
          <a:xfrm>
            <a:off x="4472940" y="2694975"/>
            <a:ext cx="1455421" cy="253470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5"/>
                </a:solidFill>
              </a:ln>
            </a:endParaRPr>
          </a:p>
        </p:txBody>
      </p:sp>
    </p:spTree>
    <p:extLst>
      <p:ext uri="{BB962C8B-B14F-4D97-AF65-F5344CB8AC3E}">
        <p14:creationId xmlns:p14="http://schemas.microsoft.com/office/powerpoint/2010/main" val="173870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3" grpId="0" animBg="1"/>
      <p:bldP spid="10" grpId="0" animBg="1"/>
      <p:bldP spid="7"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people.csail.mit.edu/victory/private/scc/2020/04-finalisca/png/1c/break-execution-time-serial-relative-OoOc.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4899" y="1691640"/>
            <a:ext cx="9989590" cy="4069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315F20-FD65-4E9F-9FE4-F43D5BF1EB32}"/>
              </a:ext>
            </a:extLst>
          </p:cNvPr>
          <p:cNvSpPr>
            <a:spLocks noGrp="1"/>
          </p:cNvSpPr>
          <p:nvPr>
            <p:ph type="title"/>
          </p:nvPr>
        </p:nvSpPr>
        <p:spPr/>
        <p:txBody>
          <a:bodyPr>
            <a:normAutofit/>
          </a:bodyPr>
          <a:lstStyle/>
          <a:p>
            <a:r>
              <a:rPr lang="en-US" sz="4400" dirty="0"/>
              <a:t>T4 overheads are moderate</a:t>
            </a:r>
          </a:p>
        </p:txBody>
      </p:sp>
      <p:sp>
        <p:nvSpPr>
          <p:cNvPr id="5" name="Slide Number Placeholder 4">
            <a:extLst>
              <a:ext uri="{FF2B5EF4-FFF2-40B4-BE49-F238E27FC236}">
                <a16:creationId xmlns:a16="http://schemas.microsoft.com/office/drawing/2014/main" id="{5D8B8EC6-A730-45A8-B672-6850706D4C6C}"/>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9" name="Footer Placeholder 3"/>
          <p:cNvSpPr>
            <a:spLocks noGrp="1"/>
          </p:cNvSpPr>
          <p:nvPr>
            <p:ph type="ftr" sz="quarter" idx="11"/>
          </p:nvPr>
        </p:nvSpPr>
        <p:spPr>
          <a:xfrm>
            <a:off x="611142" y="6446837"/>
            <a:ext cx="9837782" cy="365125"/>
          </a:xfrm>
        </p:spPr>
        <p:txBody>
          <a:bodyPr/>
          <a:lstStyle/>
          <a:p>
            <a:r>
              <a:rPr lang="en-US" dirty="0"/>
              <a:t>ISCA 2020		T4: Compiling Sequential Code for Effective Speculative Parallelization in Hardware</a:t>
            </a:r>
          </a:p>
        </p:txBody>
      </p:sp>
      <p:sp>
        <p:nvSpPr>
          <p:cNvPr id="24" name="Rectangle 23">
            <a:extLst>
              <a:ext uri="{FF2B5EF4-FFF2-40B4-BE49-F238E27FC236}">
                <a16:creationId xmlns:a16="http://schemas.microsoft.com/office/drawing/2014/main" id="{7DD86223-C083-45D5-8B91-C2E6EC8EE8DD}"/>
              </a:ext>
            </a:extLst>
          </p:cNvPr>
          <p:cNvSpPr/>
          <p:nvPr/>
        </p:nvSpPr>
        <p:spPr>
          <a:xfrm>
            <a:off x="6391539" y="1468027"/>
            <a:ext cx="5256157" cy="601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0D6264CC-83D0-4EBE-ADDF-DDDEF6D63358}"/>
              </a:ext>
            </a:extLst>
          </p:cNvPr>
          <p:cNvSpPr txBox="1">
            <a:spLocks/>
          </p:cNvSpPr>
          <p:nvPr/>
        </p:nvSpPr>
        <p:spPr>
          <a:xfrm>
            <a:off x="6624658" y="1468027"/>
            <a:ext cx="5962386" cy="5580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Helvetica"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Serial code, -O3        Parallelized with T4</a:t>
            </a:r>
          </a:p>
        </p:txBody>
      </p:sp>
      <p:cxnSp>
        <p:nvCxnSpPr>
          <p:cNvPr id="27" name="Straight Arrow Connector 26">
            <a:extLst>
              <a:ext uri="{FF2B5EF4-FFF2-40B4-BE49-F238E27FC236}">
                <a16:creationId xmlns:a16="http://schemas.microsoft.com/office/drawing/2014/main" id="{84416D33-4F1E-4724-A7EC-6E77912CB10F}"/>
              </a:ext>
            </a:extLst>
          </p:cNvPr>
          <p:cNvCxnSpPr/>
          <p:nvPr/>
        </p:nvCxnSpPr>
        <p:spPr>
          <a:xfrm>
            <a:off x="7757160" y="1866900"/>
            <a:ext cx="606129" cy="89535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8806A4E-920A-4D0F-AA36-96A33FF6FFF9}"/>
              </a:ext>
            </a:extLst>
          </p:cNvPr>
          <p:cNvCxnSpPr>
            <a:cxnSpLocks/>
          </p:cNvCxnSpPr>
          <p:nvPr/>
        </p:nvCxnSpPr>
        <p:spPr>
          <a:xfrm flipH="1">
            <a:off x="8808720" y="1827515"/>
            <a:ext cx="668657" cy="7461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1" name="Group 50"/>
          <p:cNvGrpSpPr/>
          <p:nvPr/>
        </p:nvGrpSpPr>
        <p:grpSpPr>
          <a:xfrm>
            <a:off x="2087880" y="2295525"/>
            <a:ext cx="8181610" cy="3981777"/>
            <a:chOff x="2087880" y="2295525"/>
            <a:chExt cx="8181610" cy="3981777"/>
          </a:xfrm>
        </p:grpSpPr>
        <p:cxnSp>
          <p:nvCxnSpPr>
            <p:cNvPr id="12" name="Straight Arrow Connector 11"/>
            <p:cNvCxnSpPr/>
            <p:nvPr/>
          </p:nvCxnSpPr>
          <p:spPr>
            <a:xfrm flipV="1">
              <a:off x="2087880" y="2446020"/>
              <a:ext cx="0" cy="5791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009900" y="2857500"/>
              <a:ext cx="0" cy="1676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893820" y="2895600"/>
              <a:ext cx="0" cy="1295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815840" y="2301240"/>
              <a:ext cx="0" cy="723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715000" y="2301240"/>
              <a:ext cx="0" cy="723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617038" y="2529840"/>
              <a:ext cx="0" cy="495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516198" y="2468880"/>
              <a:ext cx="0" cy="5562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438218" y="2562225"/>
              <a:ext cx="0" cy="4629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314518" y="2295525"/>
              <a:ext cx="0" cy="7296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0269490" y="2967038"/>
              <a:ext cx="0" cy="58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3451860" y="5836919"/>
              <a:ext cx="0" cy="419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32810" y="5815637"/>
              <a:ext cx="5486807"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dirty="0">
                  <a:solidFill>
                    <a:srgbClr val="C00000"/>
                  </a:solidFill>
                </a:rPr>
                <a:t>Task-spawn overheads are geo. mean 31%</a:t>
              </a:r>
              <a:endParaRPr lang="en-US" sz="4000" dirty="0">
                <a:solidFill>
                  <a:srgbClr val="C00000"/>
                </a:solidFill>
                <a:effectLst/>
              </a:endParaRPr>
            </a:p>
          </p:txBody>
        </p:sp>
      </p:grpSp>
    </p:spTree>
    <p:extLst>
      <p:ext uri="{BB962C8B-B14F-4D97-AF65-F5344CB8AC3E}">
        <p14:creationId xmlns:p14="http://schemas.microsoft.com/office/powerpoint/2010/main" val="138811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people.csail.mit.edu/victory/private/scc/2020/04-finalisca/png/4c/break-execution-time-serial-relative-OoOc.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6424" y="1691640"/>
            <a:ext cx="9989585" cy="4069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315F20-FD65-4E9F-9FE4-F43D5BF1EB32}"/>
              </a:ext>
            </a:extLst>
          </p:cNvPr>
          <p:cNvSpPr>
            <a:spLocks noGrp="1"/>
          </p:cNvSpPr>
          <p:nvPr>
            <p:ph type="title"/>
          </p:nvPr>
        </p:nvSpPr>
        <p:spPr/>
        <p:txBody>
          <a:bodyPr>
            <a:normAutofit/>
          </a:bodyPr>
          <a:lstStyle/>
          <a:p>
            <a:r>
              <a:rPr lang="en-US" sz="4400" dirty="0"/>
              <a:t>Parallelization redoubles performance</a:t>
            </a:r>
          </a:p>
        </p:txBody>
      </p:sp>
      <p:sp>
        <p:nvSpPr>
          <p:cNvPr id="5" name="Slide Number Placeholder 4">
            <a:extLst>
              <a:ext uri="{FF2B5EF4-FFF2-40B4-BE49-F238E27FC236}">
                <a16:creationId xmlns:a16="http://schemas.microsoft.com/office/drawing/2014/main" id="{5D8B8EC6-A730-45A8-B672-6850706D4C6C}"/>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9" name="Footer Placeholder 3"/>
          <p:cNvSpPr>
            <a:spLocks noGrp="1"/>
          </p:cNvSpPr>
          <p:nvPr>
            <p:ph type="ftr" sz="quarter" idx="11"/>
          </p:nvPr>
        </p:nvSpPr>
        <p:spPr/>
        <p:txBody>
          <a:bodyPr/>
          <a:lstStyle/>
          <a:p>
            <a:r>
              <a:rPr lang="en-US" dirty="0"/>
              <a:t>ISCA 2020		T4: Compiling Sequential Code for Effective Speculative Parallelization in Hardware</a:t>
            </a:r>
          </a:p>
        </p:txBody>
      </p:sp>
      <p:sp>
        <p:nvSpPr>
          <p:cNvPr id="35" name="TextBox 34"/>
          <p:cNvSpPr txBox="1"/>
          <p:nvPr/>
        </p:nvSpPr>
        <p:spPr>
          <a:xfrm>
            <a:off x="1174548" y="5684422"/>
            <a:ext cx="10103052"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3200" dirty="0"/>
              <a:t>Cores spend most time executing useful work, not aborting</a:t>
            </a:r>
          </a:p>
        </p:txBody>
      </p:sp>
      <p:cxnSp>
        <p:nvCxnSpPr>
          <p:cNvPr id="36" name="Straight Arrow Connector 35"/>
          <p:cNvCxnSpPr/>
          <p:nvPr/>
        </p:nvCxnSpPr>
        <p:spPr>
          <a:xfrm>
            <a:off x="2468880" y="3025140"/>
            <a:ext cx="0" cy="142494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368040" y="3025140"/>
            <a:ext cx="0" cy="150876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259580" y="3025140"/>
            <a:ext cx="0" cy="144780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158740" y="3025140"/>
            <a:ext cx="0" cy="120396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050280" y="3025140"/>
            <a:ext cx="0" cy="67818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957060" y="3025140"/>
            <a:ext cx="0" cy="109728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871460" y="3025140"/>
            <a:ext cx="0" cy="151638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763000" y="3025140"/>
            <a:ext cx="0" cy="118872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9669780" y="3025140"/>
            <a:ext cx="0" cy="60960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369081" y="2560320"/>
            <a:ext cx="391465" cy="1745596"/>
            <a:chOff x="369081" y="2560320"/>
            <a:chExt cx="391465" cy="1745596"/>
          </a:xfrm>
        </p:grpSpPr>
        <p:sp>
          <p:nvSpPr>
            <p:cNvPr id="55" name="TextBox 54"/>
            <p:cNvSpPr txBox="1"/>
            <p:nvPr/>
          </p:nvSpPr>
          <p:spPr>
            <a:xfrm rot="16200000">
              <a:off x="-319051" y="3248452"/>
              <a:ext cx="1745596"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accent5"/>
                  </a:solidFill>
                  <a:effectLst/>
                </a:rPr>
                <a:t>Parallel speedup</a:t>
              </a:r>
            </a:p>
          </p:txBody>
        </p:sp>
        <p:cxnSp>
          <p:nvCxnSpPr>
            <p:cNvPr id="53" name="Straight Arrow Connector 52"/>
            <p:cNvCxnSpPr/>
            <p:nvPr/>
          </p:nvCxnSpPr>
          <p:spPr>
            <a:xfrm>
              <a:off x="760546" y="3025140"/>
              <a:ext cx="0" cy="67818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444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people.csail.mit.edu/victory/private/scc/2020/04-finalisca/png/16c/break-execution-time-serial-relative-OoOc.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6424" y="1691640"/>
            <a:ext cx="9989588" cy="4069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315F20-FD65-4E9F-9FE4-F43D5BF1EB32}"/>
              </a:ext>
            </a:extLst>
          </p:cNvPr>
          <p:cNvSpPr>
            <a:spLocks noGrp="1"/>
          </p:cNvSpPr>
          <p:nvPr>
            <p:ph type="title"/>
          </p:nvPr>
        </p:nvSpPr>
        <p:spPr/>
        <p:txBody>
          <a:bodyPr>
            <a:normAutofit/>
          </a:bodyPr>
          <a:lstStyle/>
          <a:p>
            <a:r>
              <a:rPr lang="en-US" sz="4400" dirty="0"/>
              <a:t>Parallelization redoubles performance</a:t>
            </a:r>
          </a:p>
        </p:txBody>
      </p:sp>
      <p:sp>
        <p:nvSpPr>
          <p:cNvPr id="5" name="Slide Number Placeholder 4">
            <a:extLst>
              <a:ext uri="{FF2B5EF4-FFF2-40B4-BE49-F238E27FC236}">
                <a16:creationId xmlns:a16="http://schemas.microsoft.com/office/drawing/2014/main" id="{5D8B8EC6-A730-45A8-B672-6850706D4C6C}"/>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
        <p:nvSpPr>
          <p:cNvPr id="9" name="Footer Placeholder 3"/>
          <p:cNvSpPr>
            <a:spLocks noGrp="1"/>
          </p:cNvSpPr>
          <p:nvPr>
            <p:ph type="ftr" sz="quarter" idx="11"/>
          </p:nvPr>
        </p:nvSpPr>
        <p:spPr/>
        <p:txBody>
          <a:bodyPr/>
          <a:lstStyle/>
          <a:p>
            <a:r>
              <a:rPr lang="en-US" dirty="0"/>
              <a:t>ISCA 2020		T4: Compiling Sequential Code for Effective Speculative Parallelization in Hardware</a:t>
            </a:r>
          </a:p>
        </p:txBody>
      </p:sp>
      <p:pic>
        <p:nvPicPr>
          <p:cNvPr id="48" name="Picture 4" descr="break-execution-time-serial-relative-OoOc.png (3437×1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424" y="1691640"/>
            <a:ext cx="9989582" cy="406908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2697480" y="5684422"/>
            <a:ext cx="7057188"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3200" dirty="0"/>
              <a:t>T4 scales many programs to tens of cores</a:t>
            </a:r>
          </a:p>
        </p:txBody>
      </p:sp>
      <p:grpSp>
        <p:nvGrpSpPr>
          <p:cNvPr id="7209" name="Group 7208"/>
          <p:cNvGrpSpPr/>
          <p:nvPr/>
        </p:nvGrpSpPr>
        <p:grpSpPr>
          <a:xfrm>
            <a:off x="2468880" y="3025140"/>
            <a:ext cx="7200900" cy="2072640"/>
            <a:chOff x="2468880" y="3025140"/>
            <a:chExt cx="7200900" cy="2072640"/>
          </a:xfrm>
        </p:grpSpPr>
        <p:cxnSp>
          <p:nvCxnSpPr>
            <p:cNvPr id="51" name="Straight Arrow Connector 50"/>
            <p:cNvCxnSpPr/>
            <p:nvPr/>
          </p:nvCxnSpPr>
          <p:spPr>
            <a:xfrm>
              <a:off x="2468880" y="3025140"/>
              <a:ext cx="350520" cy="205740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368040" y="3025140"/>
              <a:ext cx="320040" cy="207264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259580" y="3025140"/>
              <a:ext cx="342900" cy="203454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158740" y="3025140"/>
              <a:ext cx="335280" cy="184404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050280" y="3025140"/>
              <a:ext cx="365760" cy="172974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957060" y="3025140"/>
              <a:ext cx="350520" cy="146304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871460" y="3025140"/>
              <a:ext cx="0" cy="151638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763000" y="3025140"/>
              <a:ext cx="182880" cy="146304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9669780" y="3025140"/>
              <a:ext cx="0" cy="60960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69081" y="2560320"/>
            <a:ext cx="391465" cy="1745596"/>
            <a:chOff x="369081" y="2560320"/>
            <a:chExt cx="391465" cy="1745596"/>
          </a:xfrm>
        </p:grpSpPr>
        <p:sp>
          <p:nvSpPr>
            <p:cNvPr id="107" name="TextBox 106"/>
            <p:cNvSpPr txBox="1"/>
            <p:nvPr/>
          </p:nvSpPr>
          <p:spPr>
            <a:xfrm rot="16200000">
              <a:off x="-319051" y="3248452"/>
              <a:ext cx="1745596"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accent5"/>
                  </a:solidFill>
                  <a:effectLst/>
                </a:rPr>
                <a:t>Parallel speedup</a:t>
              </a:r>
            </a:p>
          </p:txBody>
        </p:sp>
        <p:cxnSp>
          <p:nvCxnSpPr>
            <p:cNvPr id="108" name="Straight Arrow Connector 107"/>
            <p:cNvCxnSpPr/>
            <p:nvPr/>
          </p:nvCxnSpPr>
          <p:spPr>
            <a:xfrm>
              <a:off x="760546" y="3025140"/>
              <a:ext cx="0" cy="67818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878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B97F-A7C1-4094-8EB2-1A1D8B12DFB7}"/>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D5C3AA8D-982E-46FB-A7BC-D1D044742AE8}"/>
              </a:ext>
            </a:extLst>
          </p:cNvPr>
          <p:cNvSpPr>
            <a:spLocks noGrp="1"/>
          </p:cNvSpPr>
          <p:nvPr>
            <p:ph idx="1"/>
          </p:nvPr>
        </p:nvSpPr>
        <p:spPr/>
        <p:txBody>
          <a:bodyPr>
            <a:normAutofit fontScale="92500" lnSpcReduction="10000"/>
          </a:bodyPr>
          <a:lstStyle/>
          <a:p>
            <a:r>
              <a:rPr lang="en-US" dirty="0"/>
              <a:t>T4 compiler provides parallelization needed to allow sequential programmers to use multicores</a:t>
            </a:r>
          </a:p>
          <a:p>
            <a:r>
              <a:rPr lang="en-US" dirty="0"/>
              <a:t>T4 broadens the applications for which speculative parallelization is effective by exploiting the recent Swarm architecture</a:t>
            </a:r>
          </a:p>
          <a:p>
            <a:pPr lvl="1"/>
            <a:r>
              <a:rPr lang="en-US" dirty="0"/>
              <a:t>Parallelization of sequential C/C++ yields speedups of up to 49× on 64 cores</a:t>
            </a:r>
          </a:p>
          <a:p>
            <a:r>
              <a:rPr lang="en-US" dirty="0"/>
              <a:t>New code transformations:</a:t>
            </a:r>
          </a:p>
          <a:p>
            <a:pPr lvl="1"/>
            <a:r>
              <a:rPr lang="en-US" dirty="0"/>
              <a:t>Decoupled </a:t>
            </a:r>
            <a:r>
              <a:rPr lang="en-US" dirty="0" err="1"/>
              <a:t>spawners</a:t>
            </a:r>
            <a:r>
              <a:rPr lang="en-US" dirty="0"/>
              <a:t> enable cheap selective aborts of tiny tasks</a:t>
            </a:r>
          </a:p>
          <a:p>
            <a:pPr lvl="1"/>
            <a:r>
              <a:rPr lang="en-US" dirty="0"/>
              <a:t>Progressive expansion: balanced task trees for unknown-</a:t>
            </a:r>
            <a:r>
              <a:rPr lang="en-US" dirty="0" err="1"/>
              <a:t>tripcount</a:t>
            </a:r>
            <a:r>
              <a:rPr lang="en-US" dirty="0"/>
              <a:t> loops</a:t>
            </a:r>
          </a:p>
          <a:p>
            <a:pPr lvl="1"/>
            <a:r>
              <a:rPr lang="en-US" dirty="0"/>
              <a:t>Stack elimination and loop task coarsening reduce false sharing</a:t>
            </a:r>
          </a:p>
          <a:p>
            <a:pPr lvl="1"/>
            <a:r>
              <a:rPr lang="en-US" dirty="0"/>
              <a:t>Task spawn optimizations</a:t>
            </a:r>
          </a:p>
        </p:txBody>
      </p:sp>
      <p:sp>
        <p:nvSpPr>
          <p:cNvPr id="5" name="Slide Number Placeholder 4">
            <a:extLst>
              <a:ext uri="{FF2B5EF4-FFF2-40B4-BE49-F238E27FC236}">
                <a16:creationId xmlns:a16="http://schemas.microsoft.com/office/drawing/2014/main" id="{FEDE85CC-A6DD-4B3B-B514-336A1CE42169}"/>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6" name="Footer Placeholder 3"/>
          <p:cNvSpPr>
            <a:spLocks noGrp="1"/>
          </p:cNvSpPr>
          <p:nvPr>
            <p:ph type="ftr" sz="quarter" idx="11"/>
          </p:nvPr>
        </p:nvSpPr>
        <p:spPr>
          <a:xfrm>
            <a:off x="611141" y="6446837"/>
            <a:ext cx="9779767" cy="365125"/>
          </a:xfrm>
        </p:spPr>
        <p:txBody>
          <a:bodyPr/>
          <a:lstStyle/>
          <a:p>
            <a:r>
              <a:rPr lang="en-US" dirty="0"/>
              <a:t>ISCA 2020		T4: Compiling Sequential Code for Effective Speculative Parallelization in Hardware</a:t>
            </a:r>
          </a:p>
        </p:txBody>
      </p:sp>
    </p:spTree>
    <p:extLst>
      <p:ext uri="{BB962C8B-B14F-4D97-AF65-F5344CB8AC3E}">
        <p14:creationId xmlns:p14="http://schemas.microsoft.com/office/powerpoint/2010/main" val="172249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B97F-A7C1-4094-8EB2-1A1D8B12DFB7}"/>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5C3AA8D-982E-46FB-A7BC-D1D044742AE8}"/>
              </a:ext>
            </a:extLst>
          </p:cNvPr>
          <p:cNvSpPr>
            <a:spLocks noGrp="1"/>
          </p:cNvSpPr>
          <p:nvPr>
            <p:ph idx="1"/>
          </p:nvPr>
        </p:nvSpPr>
        <p:spPr/>
        <p:txBody>
          <a:bodyPr>
            <a:normAutofit lnSpcReduction="10000"/>
          </a:bodyPr>
          <a:lstStyle/>
          <a:p>
            <a:pPr algn="ctr"/>
            <a:r>
              <a:rPr lang="en-US" dirty="0"/>
              <a:t>T4 is open-source and available for you to build on:</a:t>
            </a:r>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Join online Q&amp;A @ ISCA: First paper in Session 2B on June 1, 2020</a:t>
            </a:r>
          </a:p>
          <a:p>
            <a:pPr algn="ctr"/>
            <a:r>
              <a:rPr lang="en-US" sz="2400" dirty="0"/>
              <a:t>9am in Los Angeles, Noon in New York, 6pm in Brussels, Midnight in Beijing</a:t>
            </a:r>
          </a:p>
          <a:p>
            <a:pPr algn="ctr"/>
            <a:endParaRPr lang="en-US" dirty="0"/>
          </a:p>
        </p:txBody>
      </p:sp>
      <p:sp>
        <p:nvSpPr>
          <p:cNvPr id="5" name="Slide Number Placeholder 4">
            <a:extLst>
              <a:ext uri="{FF2B5EF4-FFF2-40B4-BE49-F238E27FC236}">
                <a16:creationId xmlns:a16="http://schemas.microsoft.com/office/drawing/2014/main" id="{FEDE85CC-A6DD-4B3B-B514-336A1CE42169}"/>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Footer Placeholder 3"/>
          <p:cNvSpPr>
            <a:spLocks noGrp="1"/>
          </p:cNvSpPr>
          <p:nvPr>
            <p:ph type="ftr" sz="quarter" idx="11"/>
          </p:nvPr>
        </p:nvSpPr>
        <p:spPr>
          <a:xfrm>
            <a:off x="611142" y="6446837"/>
            <a:ext cx="9909076" cy="365125"/>
          </a:xfrm>
        </p:spPr>
        <p:txBody>
          <a:bodyPr/>
          <a:lstStyle/>
          <a:p>
            <a:r>
              <a:rPr lang="en-US" dirty="0"/>
              <a:t>ISCA 2020		T4: Compiling Sequential Code for Effective Speculative Parallelization in Hardware</a:t>
            </a:r>
          </a:p>
        </p:txBody>
      </p:sp>
      <p:grpSp>
        <p:nvGrpSpPr>
          <p:cNvPr id="6" name="Group 5"/>
          <p:cNvGrpSpPr/>
          <p:nvPr/>
        </p:nvGrpSpPr>
        <p:grpSpPr>
          <a:xfrm>
            <a:off x="4184670" y="1994321"/>
            <a:ext cx="3830941" cy="2595121"/>
            <a:chOff x="10043160" y="2255626"/>
            <a:chExt cx="2148840" cy="1455648"/>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8930" y="2255626"/>
              <a:ext cx="1257300" cy="1257300"/>
            </a:xfrm>
            <a:prstGeom prst="rect">
              <a:avLst/>
            </a:prstGeom>
          </p:spPr>
        </p:pic>
        <p:sp>
          <p:nvSpPr>
            <p:cNvPr id="9" name="TextBox 8"/>
            <p:cNvSpPr txBox="1"/>
            <p:nvPr/>
          </p:nvSpPr>
          <p:spPr>
            <a:xfrm>
              <a:off x="10043160" y="3477647"/>
              <a:ext cx="2148840" cy="233627"/>
            </a:xfrm>
            <a:prstGeom prst="rect">
              <a:avLst/>
            </a:prstGeom>
            <a:noFill/>
          </p:spPr>
          <p:txBody>
            <a:bodyPr wrap="square" rtlCol="0">
              <a:spAutoFit/>
            </a:bodyPr>
            <a:lstStyle/>
            <a:p>
              <a:pPr algn="ctr"/>
              <a:r>
                <a:rPr lang="en-US" sz="2400" dirty="0">
                  <a:solidFill>
                    <a:schemeClr val="accent2">
                      <a:lumMod val="75000"/>
                    </a:schemeClr>
                  </a:solidFill>
                </a:rPr>
                <a:t>swarm.csail.mit.edu</a:t>
              </a:r>
            </a:p>
          </p:txBody>
        </p:sp>
      </p:grpSp>
    </p:spTree>
    <p:extLst>
      <p:ext uri="{BB962C8B-B14F-4D97-AF65-F5344CB8AC3E}">
        <p14:creationId xmlns:p14="http://schemas.microsoft.com/office/powerpoint/2010/main" val="3653978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F12A64-C4C6-4A21-96E3-3B3DDA9F11D0}"/>
              </a:ext>
            </a:extLst>
          </p:cNvPr>
          <p:cNvSpPr>
            <a:spLocks noGrp="1"/>
          </p:cNvSpPr>
          <p:nvPr>
            <p:ph type="title"/>
          </p:nvPr>
        </p:nvSpPr>
        <p:spPr/>
        <p:txBody>
          <a:bodyPr/>
          <a:lstStyle/>
          <a:p>
            <a:r>
              <a:rPr lang="en-US" dirty="0"/>
              <a:t>Backup Slides</a:t>
            </a:r>
          </a:p>
        </p:txBody>
      </p:sp>
      <p:sp>
        <p:nvSpPr>
          <p:cNvPr id="5" name="Slide Number Placeholder 4">
            <a:extLst>
              <a:ext uri="{FF2B5EF4-FFF2-40B4-BE49-F238E27FC236}">
                <a16:creationId xmlns:a16="http://schemas.microsoft.com/office/drawing/2014/main" id="{441F0C71-8F44-459C-8A0C-D63BC1196896}"/>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7" name="Footer Placeholder 3"/>
          <p:cNvSpPr>
            <a:spLocks noGrp="1"/>
          </p:cNvSpPr>
          <p:nvPr>
            <p:ph type="ftr" sz="quarter" idx="11"/>
          </p:nvPr>
        </p:nvSpPr>
        <p:spPr>
          <a:xfrm>
            <a:off x="611141" y="6446837"/>
            <a:ext cx="10223113" cy="365125"/>
          </a:xfrm>
        </p:spPr>
        <p:txBody>
          <a:bodyPr/>
          <a:lstStyle/>
          <a:p>
            <a:r>
              <a:rPr lang="en-US" dirty="0"/>
              <a:t>ISCA 2020		T4: Compiling Sequential Code for Effective Speculative Parallelization in Hardware</a:t>
            </a:r>
          </a:p>
        </p:txBody>
      </p:sp>
    </p:spTree>
    <p:extLst>
      <p:ext uri="{BB962C8B-B14F-4D97-AF65-F5344CB8AC3E}">
        <p14:creationId xmlns:p14="http://schemas.microsoft.com/office/powerpoint/2010/main" val="4131837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5993-3896-4411-8E08-3F9FC7E010A8}"/>
              </a:ext>
            </a:extLst>
          </p:cNvPr>
          <p:cNvSpPr>
            <a:spLocks noGrp="1"/>
          </p:cNvSpPr>
          <p:nvPr>
            <p:ph type="title"/>
          </p:nvPr>
        </p:nvSpPr>
        <p:spPr/>
        <p:txBody>
          <a:bodyPr/>
          <a:lstStyle/>
          <a:p>
            <a:r>
              <a:rPr lang="en-US" dirty="0"/>
              <a:t>Hardware Configuration</a:t>
            </a:r>
          </a:p>
        </p:txBody>
      </p:sp>
      <p:sp>
        <p:nvSpPr>
          <p:cNvPr id="4" name="Slide Number Placeholder 3">
            <a:extLst>
              <a:ext uri="{FF2B5EF4-FFF2-40B4-BE49-F238E27FC236}">
                <a16:creationId xmlns:a16="http://schemas.microsoft.com/office/drawing/2014/main" id="{952CDB9E-C253-4377-A278-679F3C2D2A86}"/>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9" name="Footer Placeholder 3"/>
          <p:cNvSpPr>
            <a:spLocks noGrp="1"/>
          </p:cNvSpPr>
          <p:nvPr>
            <p:ph type="ftr" sz="quarter" idx="11"/>
          </p:nvPr>
        </p:nvSpPr>
        <p:spPr>
          <a:xfrm>
            <a:off x="611142" y="6446837"/>
            <a:ext cx="8557910" cy="365125"/>
          </a:xfrm>
        </p:spPr>
        <p:txBody>
          <a:bodyPr/>
          <a:lstStyle/>
          <a:p>
            <a:r>
              <a:rPr lang="en-US" dirty="0"/>
              <a:t>T4: Compiling Sequential Code for Effective Speculative Parallelization in Hardware</a:t>
            </a:r>
          </a:p>
        </p:txBody>
      </p:sp>
      <p:pic>
        <p:nvPicPr>
          <p:cNvPr id="3" name="Picture 2"/>
          <p:cNvPicPr>
            <a:picLocks noChangeAspect="1"/>
          </p:cNvPicPr>
          <p:nvPr/>
        </p:nvPicPr>
        <p:blipFill>
          <a:blip r:embed="rId2"/>
          <a:stretch>
            <a:fillRect/>
          </a:stretch>
        </p:blipFill>
        <p:spPr>
          <a:xfrm>
            <a:off x="2817101" y="1456703"/>
            <a:ext cx="6563195" cy="4872257"/>
          </a:xfrm>
          <a:prstGeom prst="rect">
            <a:avLst/>
          </a:prstGeom>
        </p:spPr>
      </p:pic>
    </p:spTree>
    <p:extLst>
      <p:ext uri="{BB962C8B-B14F-4D97-AF65-F5344CB8AC3E}">
        <p14:creationId xmlns:p14="http://schemas.microsoft.com/office/powerpoint/2010/main" val="226128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4400" dirty="0"/>
              <a:t>T4: Trees of Tiny Timestamped Tasks</a:t>
            </a:r>
          </a:p>
        </p:txBody>
      </p:sp>
      <p:sp>
        <p:nvSpPr>
          <p:cNvPr id="10" name="Content Placeholder 9"/>
          <p:cNvSpPr>
            <a:spLocks noGrp="1"/>
          </p:cNvSpPr>
          <p:nvPr>
            <p:ph idx="1"/>
          </p:nvPr>
        </p:nvSpPr>
        <p:spPr>
          <a:xfrm>
            <a:off x="611143" y="1499327"/>
            <a:ext cx="10003517" cy="4778102"/>
          </a:xfrm>
        </p:spPr>
        <p:txBody>
          <a:bodyPr>
            <a:normAutofit fontScale="92500"/>
          </a:bodyPr>
          <a:lstStyle/>
          <a:p>
            <a:r>
              <a:rPr lang="en-US" dirty="0"/>
              <a:t>Our T4 compiler exploits recently proposed hardware features:</a:t>
            </a:r>
          </a:p>
          <a:p>
            <a:pPr lvl="1"/>
            <a:r>
              <a:rPr lang="en-US" dirty="0"/>
              <a:t>Timestamps encode order, letting tasks spawn out-of-order</a:t>
            </a:r>
          </a:p>
          <a:p>
            <a:pPr lvl="1"/>
            <a:r>
              <a:rPr lang="en-US" dirty="0"/>
              <a:t>Trees unfold branches in parallel for high-throughput spawn</a:t>
            </a:r>
          </a:p>
          <a:p>
            <a:pPr lvl="1"/>
            <a:r>
              <a:rPr lang="en-US" dirty="0"/>
              <a:t>Compiler optimizations make task spawn efficient</a:t>
            </a:r>
          </a:p>
          <a:p>
            <a:pPr lvl="1"/>
            <a:r>
              <a:rPr lang="en-US" dirty="0"/>
              <a:t>Efficient parallel spawns allows for tiny tasks (10’s of instructions)</a:t>
            </a:r>
          </a:p>
          <a:p>
            <a:pPr lvl="2"/>
            <a:r>
              <a:rPr lang="en-US" dirty="0"/>
              <a:t>Tiny tasks create opportunities to reduce communication and improve locality</a:t>
            </a:r>
          </a:p>
          <a:p>
            <a:pPr lvl="2"/>
            <a:endParaRPr lang="en-US" dirty="0"/>
          </a:p>
          <a:p>
            <a:r>
              <a:rPr lang="en-US" dirty="0"/>
              <a:t>We target hard-to-parallelize C/C++ </a:t>
            </a:r>
            <a:br>
              <a:rPr lang="en-US" dirty="0"/>
            </a:br>
            <a:r>
              <a:rPr lang="en-US" dirty="0"/>
              <a:t>benchmarks from SPEC CPU2006</a:t>
            </a:r>
          </a:p>
          <a:p>
            <a:pPr lvl="1"/>
            <a:r>
              <a:rPr lang="en-US" dirty="0"/>
              <a:t>Modest overheads (</a:t>
            </a:r>
            <a:r>
              <a:rPr lang="en-US" dirty="0" err="1"/>
              <a:t>gmean</a:t>
            </a:r>
            <a:r>
              <a:rPr lang="en-US" dirty="0"/>
              <a:t> 31% on 1 core)</a:t>
            </a:r>
          </a:p>
          <a:p>
            <a:pPr lvl="1"/>
            <a:r>
              <a:rPr lang="en-US" dirty="0"/>
              <a:t>Speedups up to 49x on 64 cores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3</a:t>
            </a:fld>
            <a:endParaRPr lang="en-US" dirty="0"/>
          </a:p>
        </p:txBody>
      </p:sp>
      <p:sp>
        <p:nvSpPr>
          <p:cNvPr id="8" name="Footer Placeholder 7"/>
          <p:cNvSpPr>
            <a:spLocks noGrp="1"/>
          </p:cNvSpPr>
          <p:nvPr>
            <p:ph type="ftr" sz="quarter" idx="11"/>
          </p:nvPr>
        </p:nvSpPr>
        <p:spPr/>
        <p:txBody>
          <a:bodyPr/>
          <a:lstStyle/>
          <a:p>
            <a:r>
              <a:rPr lang="en-US" dirty="0"/>
              <a:t>ISCA 2020		T4: Compiling Sequential Code for Effective Speculative Parallelization in Hardware</a:t>
            </a:r>
          </a:p>
        </p:txBody>
      </p:sp>
      <p:pic>
        <p:nvPicPr>
          <p:cNvPr id="1026" name="Picture 2" descr="https://people.csail.mit.edu/victory/private/scc/2020/04-finalisca/png/speedup-bars-64c-motiv-serial-1c-relati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1940" y="-1310244"/>
            <a:ext cx="403880" cy="16155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802484" y="2413090"/>
            <a:ext cx="2148840" cy="1591352"/>
            <a:chOff x="10043160" y="2255626"/>
            <a:chExt cx="2148840" cy="1591352"/>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930" y="2255626"/>
              <a:ext cx="1257300" cy="1257300"/>
            </a:xfrm>
            <a:prstGeom prst="rect">
              <a:avLst/>
            </a:prstGeom>
          </p:spPr>
        </p:pic>
        <p:sp>
          <p:nvSpPr>
            <p:cNvPr id="3" name="TextBox 2"/>
            <p:cNvSpPr txBox="1"/>
            <p:nvPr/>
          </p:nvSpPr>
          <p:spPr>
            <a:xfrm>
              <a:off x="10043160" y="3477646"/>
              <a:ext cx="2148840" cy="369332"/>
            </a:xfrm>
            <a:prstGeom prst="rect">
              <a:avLst/>
            </a:prstGeom>
            <a:noFill/>
          </p:spPr>
          <p:txBody>
            <a:bodyPr wrap="square" rtlCol="0">
              <a:spAutoFit/>
            </a:bodyPr>
            <a:lstStyle/>
            <a:p>
              <a:r>
                <a:rPr lang="en-US" dirty="0">
                  <a:solidFill>
                    <a:schemeClr val="accent2">
                      <a:lumMod val="75000"/>
                    </a:schemeClr>
                  </a:solidFill>
                </a:rPr>
                <a:t>swarm.csail.mit.edu</a:t>
              </a:r>
            </a:p>
          </p:txBody>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8009" y="4195047"/>
            <a:ext cx="5029210" cy="2011684"/>
          </a:xfrm>
          <a:prstGeom prst="rect">
            <a:avLst/>
          </a:prstGeom>
        </p:spPr>
      </p:pic>
    </p:spTree>
    <p:extLst>
      <p:ext uri="{BB962C8B-B14F-4D97-AF65-F5344CB8AC3E}">
        <p14:creationId xmlns:p14="http://schemas.microsoft.com/office/powerpoint/2010/main" val="23904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to </a:t>
            </a:r>
            <a:r>
              <a:rPr lang="en-US" dirty="0" err="1"/>
              <a:t>spawner</a:t>
            </a:r>
            <a:r>
              <a:rPr lang="en-US" dirty="0"/>
              <a:t> trees</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7044" y="2181225"/>
            <a:ext cx="6951533" cy="2773591"/>
          </a:xfrm>
        </p:spPr>
      </p:pic>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a:t>T4: Compiling Sequential Code for Effective Speculative Parallelization in Hardware</a:t>
            </a:r>
          </a:p>
        </p:txBody>
      </p:sp>
      <p:sp>
        <p:nvSpPr>
          <p:cNvPr id="11" name="Content Placeholder 2">
            <a:extLst>
              <a:ext uri="{FF2B5EF4-FFF2-40B4-BE49-F238E27FC236}">
                <a16:creationId xmlns:a16="http://schemas.microsoft.com/office/drawing/2014/main" id="{AD60AE78-4B19-4351-A863-D25675C60703}"/>
              </a:ext>
            </a:extLst>
          </p:cNvPr>
          <p:cNvSpPr txBox="1">
            <a:spLocks/>
          </p:cNvSpPr>
          <p:nvPr/>
        </p:nvSpPr>
        <p:spPr>
          <a:xfrm>
            <a:off x="611143" y="1508852"/>
            <a:ext cx="10975114" cy="5580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Helvetica"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Class A benchmarks, speedup over serial code on 64 cores.</a:t>
            </a:r>
          </a:p>
        </p:txBody>
      </p:sp>
      <p:sp>
        <p:nvSpPr>
          <p:cNvPr id="12" name="Rectangle 11">
            <a:extLst>
              <a:ext uri="{FF2B5EF4-FFF2-40B4-BE49-F238E27FC236}">
                <a16:creationId xmlns:a16="http://schemas.microsoft.com/office/drawing/2014/main" id="{7DD86223-C083-45D5-8B91-C2E6EC8EE8DD}"/>
              </a:ext>
            </a:extLst>
          </p:cNvPr>
          <p:cNvSpPr/>
          <p:nvPr/>
        </p:nvSpPr>
        <p:spPr>
          <a:xfrm>
            <a:off x="3547071" y="2492449"/>
            <a:ext cx="1548804" cy="203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D86223-C083-45D5-8B91-C2E6EC8EE8DD}"/>
              </a:ext>
            </a:extLst>
          </p:cNvPr>
          <p:cNvSpPr/>
          <p:nvPr/>
        </p:nvSpPr>
        <p:spPr>
          <a:xfrm>
            <a:off x="7528521" y="2232173"/>
            <a:ext cx="1548804" cy="260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D86223-C083-45D5-8B91-C2E6EC8EE8DD}"/>
              </a:ext>
            </a:extLst>
          </p:cNvPr>
          <p:cNvSpPr/>
          <p:nvPr/>
        </p:nvSpPr>
        <p:spPr>
          <a:xfrm>
            <a:off x="8782049" y="2752726"/>
            <a:ext cx="295275" cy="1663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DD86223-C083-45D5-8B91-C2E6EC8EE8DD}"/>
              </a:ext>
            </a:extLst>
          </p:cNvPr>
          <p:cNvSpPr/>
          <p:nvPr/>
        </p:nvSpPr>
        <p:spPr>
          <a:xfrm>
            <a:off x="7756977" y="2752726"/>
            <a:ext cx="295275" cy="1663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D86223-C083-45D5-8B91-C2E6EC8EE8DD}"/>
              </a:ext>
            </a:extLst>
          </p:cNvPr>
          <p:cNvSpPr/>
          <p:nvPr/>
        </p:nvSpPr>
        <p:spPr>
          <a:xfrm>
            <a:off x="6731905" y="2752726"/>
            <a:ext cx="295275" cy="1663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D86223-C083-45D5-8B91-C2E6EC8EE8DD}"/>
              </a:ext>
            </a:extLst>
          </p:cNvPr>
          <p:cNvSpPr/>
          <p:nvPr/>
        </p:nvSpPr>
        <p:spPr>
          <a:xfrm>
            <a:off x="5706833" y="2752726"/>
            <a:ext cx="295275" cy="1663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D86223-C083-45D5-8B91-C2E6EC8EE8DD}"/>
              </a:ext>
            </a:extLst>
          </p:cNvPr>
          <p:cNvSpPr/>
          <p:nvPr/>
        </p:nvSpPr>
        <p:spPr>
          <a:xfrm>
            <a:off x="4681761" y="2752726"/>
            <a:ext cx="295275" cy="1663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DD86223-C083-45D5-8B91-C2E6EC8EE8DD}"/>
              </a:ext>
            </a:extLst>
          </p:cNvPr>
          <p:cNvSpPr/>
          <p:nvPr/>
        </p:nvSpPr>
        <p:spPr>
          <a:xfrm>
            <a:off x="3656689" y="2752726"/>
            <a:ext cx="295275" cy="1663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10553" y="4998622"/>
            <a:ext cx="11031042"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3200" dirty="0"/>
              <a:t>Swarm hardware and selective aborts enable scalability</a:t>
            </a:r>
          </a:p>
        </p:txBody>
      </p:sp>
      <p:sp>
        <p:nvSpPr>
          <p:cNvPr id="22" name="TextBox 21"/>
          <p:cNvSpPr txBox="1"/>
          <p:nvPr/>
        </p:nvSpPr>
        <p:spPr>
          <a:xfrm>
            <a:off x="710553" y="5684422"/>
            <a:ext cx="11031042" cy="584775"/>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t>Bottleneck: One iteration spawned at a time</a:t>
            </a:r>
          </a:p>
        </p:txBody>
      </p:sp>
    </p:spTree>
    <p:extLst>
      <p:ext uri="{BB962C8B-B14F-4D97-AF65-F5344CB8AC3E}">
        <p14:creationId xmlns:p14="http://schemas.microsoft.com/office/powerpoint/2010/main" val="2962253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to </a:t>
            </a:r>
            <a:r>
              <a:rPr lang="en-US" dirty="0" err="1"/>
              <a:t>spawner</a:t>
            </a:r>
            <a:r>
              <a:rPr lang="en-US" dirty="0"/>
              <a:t> trees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a:t>T4: Compiling Sequential Code for Effective Speculative Parallelization in Hardware</a:t>
            </a:r>
          </a:p>
        </p:txBody>
      </p:sp>
      <p:sp>
        <p:nvSpPr>
          <p:cNvPr id="11" name="Content Placeholder 2">
            <a:extLst>
              <a:ext uri="{FF2B5EF4-FFF2-40B4-BE49-F238E27FC236}">
                <a16:creationId xmlns:a16="http://schemas.microsoft.com/office/drawing/2014/main" id="{AD60AE78-4B19-4351-A863-D25675C60703}"/>
              </a:ext>
            </a:extLst>
          </p:cNvPr>
          <p:cNvSpPr txBox="1">
            <a:spLocks/>
          </p:cNvSpPr>
          <p:nvPr/>
        </p:nvSpPr>
        <p:spPr>
          <a:xfrm>
            <a:off x="611143" y="1508852"/>
            <a:ext cx="10975114" cy="5580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Helvetica"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Class A benchmarks, speedup over serial code on 64 cores.</a:t>
            </a:r>
          </a:p>
        </p:txBody>
      </p:sp>
      <p:sp>
        <p:nvSpPr>
          <p:cNvPr id="7" name="TextBox 6"/>
          <p:cNvSpPr txBox="1"/>
          <p:nvPr/>
        </p:nvSpPr>
        <p:spPr>
          <a:xfrm>
            <a:off x="710553" y="5684422"/>
            <a:ext cx="11031042"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err="1"/>
              <a:t>Spawner</a:t>
            </a:r>
            <a:r>
              <a:rPr lang="en-US" sz="3200" dirty="0"/>
              <a:t> trees scale tiny tasks to tens of cores </a:t>
            </a:r>
          </a:p>
        </p:txBody>
      </p:sp>
      <p:pic>
        <p:nvPicPr>
          <p:cNvPr id="10"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519" y="2008532"/>
            <a:ext cx="6951533" cy="2773591"/>
          </a:xfrm>
          <a:prstGeom prst="rect">
            <a:avLst/>
          </a:prstGeom>
        </p:spPr>
      </p:pic>
      <p:sp>
        <p:nvSpPr>
          <p:cNvPr id="12" name="TextBox 11"/>
          <p:cNvSpPr txBox="1"/>
          <p:nvPr/>
        </p:nvSpPr>
        <p:spPr>
          <a:xfrm>
            <a:off x="710553" y="4998622"/>
            <a:ext cx="11031042"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3200" dirty="0"/>
              <a:t>Swarm hardware and selective aborts enable scalability</a:t>
            </a:r>
          </a:p>
        </p:txBody>
      </p:sp>
    </p:spTree>
    <p:extLst>
      <p:ext uri="{BB962C8B-B14F-4D97-AF65-F5344CB8AC3E}">
        <p14:creationId xmlns:p14="http://schemas.microsoft.com/office/powerpoint/2010/main" val="838886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T4: Making task spawns cheap</a:t>
            </a:r>
          </a:p>
        </p:txBody>
      </p:sp>
      <p:sp>
        <p:nvSpPr>
          <p:cNvPr id="3" name="Slide Number Placeholder 2"/>
          <p:cNvSpPr>
            <a:spLocks noGrp="1"/>
          </p:cNvSpPr>
          <p:nvPr>
            <p:ph type="sldNum" sz="quarter" idx="12"/>
          </p:nvPr>
        </p:nvSpPr>
        <p:spPr/>
        <p:txBody>
          <a:bodyPr/>
          <a:lstStyle/>
          <a:p>
            <a:fld id="{D57F1E4F-1CFF-5643-939E-217C01CDF565}" type="slidenum">
              <a:rPr lang="en-US" smtClean="0"/>
              <a:pPr/>
              <a:t>32</a:t>
            </a:fld>
            <a:endParaRPr lang="en-US" dirty="0"/>
          </a:p>
        </p:txBody>
      </p:sp>
      <p:sp>
        <p:nvSpPr>
          <p:cNvPr id="4" name="Footer Placeholder 3"/>
          <p:cNvSpPr>
            <a:spLocks noGrp="1"/>
          </p:cNvSpPr>
          <p:nvPr>
            <p:ph type="ftr" sz="quarter" idx="11"/>
          </p:nvPr>
        </p:nvSpPr>
        <p:spPr/>
        <p:txBody>
          <a:bodyPr/>
          <a:lstStyle/>
          <a:p>
            <a:r>
              <a:rPr lang="en-US" dirty="0"/>
              <a:t>T4: Compiling Sequential Code for Effective Speculative Parallelization in Hardware</a:t>
            </a:r>
          </a:p>
        </p:txBody>
      </p:sp>
      <p:pic>
        <p:nvPicPr>
          <p:cNvPr id="6" name="Picture 5"/>
          <p:cNvPicPr>
            <a:picLocks noChangeAspect="1"/>
          </p:cNvPicPr>
          <p:nvPr/>
        </p:nvPicPr>
        <p:blipFill>
          <a:blip r:embed="rId2"/>
          <a:stretch>
            <a:fillRect/>
          </a:stretch>
        </p:blipFill>
        <p:spPr>
          <a:xfrm>
            <a:off x="2522061" y="1472812"/>
            <a:ext cx="7155339" cy="4661957"/>
          </a:xfrm>
          <a:prstGeom prst="rect">
            <a:avLst/>
          </a:prstGeom>
        </p:spPr>
      </p:pic>
    </p:spTree>
    <p:extLst>
      <p:ext uri="{BB962C8B-B14F-4D97-AF65-F5344CB8AC3E}">
        <p14:creationId xmlns:p14="http://schemas.microsoft.com/office/powerpoint/2010/main" val="610442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8524-EB2D-4CBA-8BD6-2B3E5E0133B7}"/>
              </a:ext>
            </a:extLst>
          </p:cNvPr>
          <p:cNvSpPr>
            <a:spLocks noGrp="1"/>
          </p:cNvSpPr>
          <p:nvPr>
            <p:ph type="title"/>
          </p:nvPr>
        </p:nvSpPr>
        <p:spPr/>
        <p:txBody>
          <a:bodyPr>
            <a:normAutofit fontScale="90000"/>
          </a:bodyPr>
          <a:lstStyle/>
          <a:p>
            <a:r>
              <a:rPr lang="en-US" dirty="0"/>
              <a:t>Swarm architecture</a:t>
            </a:r>
            <a:br>
              <a:rPr lang="en-US" dirty="0"/>
            </a:br>
            <a:r>
              <a:rPr lang="en-US" sz="2800" dirty="0">
                <a:solidFill>
                  <a:schemeClr val="tx1">
                    <a:lumMod val="50000"/>
                    <a:lumOff val="50000"/>
                  </a:schemeClr>
                </a:solidFill>
              </a:rPr>
              <a:t>[Jeffrey et al. MICRO’15, MICRO’16; Subramanian et al. ISCA’17]</a:t>
            </a:r>
          </a:p>
        </p:txBody>
      </p:sp>
      <p:sp>
        <p:nvSpPr>
          <p:cNvPr id="3" name="Content Placeholder 2">
            <a:extLst>
              <a:ext uri="{FF2B5EF4-FFF2-40B4-BE49-F238E27FC236}">
                <a16:creationId xmlns:a16="http://schemas.microsoft.com/office/drawing/2014/main" id="{B668FA77-F9B6-4A1D-942F-5322838504AC}"/>
              </a:ext>
            </a:extLst>
          </p:cNvPr>
          <p:cNvSpPr>
            <a:spLocks noGrp="1"/>
          </p:cNvSpPr>
          <p:nvPr>
            <p:ph idx="1"/>
          </p:nvPr>
        </p:nvSpPr>
        <p:spPr>
          <a:xfrm>
            <a:off x="635349" y="3488698"/>
            <a:ext cx="4812926" cy="2791786"/>
          </a:xfrm>
        </p:spPr>
        <p:txBody>
          <a:bodyPr>
            <a:normAutofit/>
          </a:bodyPr>
          <a:lstStyle/>
          <a:p>
            <a:r>
              <a:rPr lang="en-US" dirty="0"/>
              <a:t>Executes tasks speculatively and out of order.</a:t>
            </a:r>
          </a:p>
          <a:p>
            <a:r>
              <a:rPr lang="en-US" dirty="0"/>
              <a:t>Task units manage hundreds of tiny speculative tasks.</a:t>
            </a:r>
          </a:p>
          <a:p>
            <a:pPr lvl="1"/>
            <a:r>
              <a:rPr lang="en-US" dirty="0"/>
              <a:t>&lt;2% area overhead.</a:t>
            </a:r>
          </a:p>
        </p:txBody>
      </p:sp>
      <p:sp>
        <p:nvSpPr>
          <p:cNvPr id="5" name="Slide Number Placeholder 4">
            <a:extLst>
              <a:ext uri="{FF2B5EF4-FFF2-40B4-BE49-F238E27FC236}">
                <a16:creationId xmlns:a16="http://schemas.microsoft.com/office/drawing/2014/main" id="{CF799325-D635-489C-A2E7-AC07D39AC67F}"/>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46" name="Content Placeholder 2">
            <a:extLst>
              <a:ext uri="{FF2B5EF4-FFF2-40B4-BE49-F238E27FC236}">
                <a16:creationId xmlns:a16="http://schemas.microsoft.com/office/drawing/2014/main" id="{B668FA77-F9B6-4A1D-942F-5322838504AC}"/>
              </a:ext>
            </a:extLst>
          </p:cNvPr>
          <p:cNvSpPr txBox="1">
            <a:spLocks/>
          </p:cNvSpPr>
          <p:nvPr/>
        </p:nvSpPr>
        <p:spPr>
          <a:xfrm>
            <a:off x="647430" y="1451728"/>
            <a:ext cx="11123286" cy="1792654"/>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Helvetica"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Execution model:</a:t>
            </a:r>
          </a:p>
          <a:p>
            <a:pPr lvl="1"/>
            <a:r>
              <a:rPr lang="en-US" dirty="0"/>
              <a:t>Program comprises timestamped tasks.</a:t>
            </a:r>
          </a:p>
          <a:p>
            <a:pPr lvl="1"/>
            <a:r>
              <a:rPr lang="en-US" dirty="0"/>
              <a:t>Tasks spawn children with greater or equal timestamp.</a:t>
            </a:r>
          </a:p>
          <a:p>
            <a:pPr lvl="1"/>
            <a:r>
              <a:rPr lang="en-US" dirty="0"/>
              <a:t>Tasks appear to execute in timestamp order.</a:t>
            </a:r>
          </a:p>
        </p:txBody>
      </p:sp>
      <p:sp>
        <p:nvSpPr>
          <p:cNvPr id="49" name="Footer Placeholder 3"/>
          <p:cNvSpPr>
            <a:spLocks noGrp="1"/>
          </p:cNvSpPr>
          <p:nvPr>
            <p:ph type="ftr" sz="quarter" idx="11"/>
          </p:nvPr>
        </p:nvSpPr>
        <p:spPr>
          <a:xfrm>
            <a:off x="611142" y="6446837"/>
            <a:ext cx="8557910" cy="365125"/>
          </a:xfrm>
        </p:spPr>
        <p:txBody>
          <a:bodyPr/>
          <a:lstStyle/>
          <a:p>
            <a:r>
              <a:rPr lang="en-US" dirty="0"/>
              <a:t>T4: Compiling Sequential Code for Effective Speculative Parallelization in Hardware</a:t>
            </a:r>
          </a:p>
        </p:txBody>
      </p:sp>
      <p:pic>
        <p:nvPicPr>
          <p:cNvPr id="7" name="Picture 6"/>
          <p:cNvPicPr>
            <a:picLocks noChangeAspect="1"/>
          </p:cNvPicPr>
          <p:nvPr/>
        </p:nvPicPr>
        <p:blipFill>
          <a:blip r:embed="rId3"/>
          <a:stretch>
            <a:fillRect/>
          </a:stretch>
        </p:blipFill>
        <p:spPr>
          <a:xfrm>
            <a:off x="5671962" y="3410735"/>
            <a:ext cx="6098754" cy="2826348"/>
          </a:xfrm>
          <a:prstGeom prst="rect">
            <a:avLst/>
          </a:prstGeom>
        </p:spPr>
      </p:pic>
      <p:sp>
        <p:nvSpPr>
          <p:cNvPr id="45" name="Rectangle: Rounded Corners 44">
            <a:extLst>
              <a:ext uri="{FF2B5EF4-FFF2-40B4-BE49-F238E27FC236}">
                <a16:creationId xmlns:a16="http://schemas.microsoft.com/office/drawing/2014/main" id="{D119DC48-BD32-4C58-B8DA-9E10039611BB}"/>
              </a:ext>
            </a:extLst>
          </p:cNvPr>
          <p:cNvSpPr/>
          <p:nvPr/>
        </p:nvSpPr>
        <p:spPr>
          <a:xfrm>
            <a:off x="8541573" y="5486401"/>
            <a:ext cx="3229144" cy="750682"/>
          </a:xfrm>
          <a:prstGeom prst="roundRect">
            <a:avLst>
              <a:gd name="adj" fmla="val 4065"/>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10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C3E1A-06C0-492B-9F18-313E8071F074}"/>
              </a:ext>
            </a:extLst>
          </p:cNvPr>
          <p:cNvSpPr>
            <a:spLocks noGrp="1"/>
          </p:cNvSpPr>
          <p:nvPr>
            <p:ph type="title"/>
          </p:nvPr>
        </p:nvSpPr>
        <p:spPr/>
        <p:txBody>
          <a:bodyPr/>
          <a:lstStyle/>
          <a:p>
            <a:r>
              <a:rPr lang="en-US" dirty="0"/>
              <a:t>Results: T4 Scalability</a:t>
            </a:r>
          </a:p>
        </p:txBody>
      </p:sp>
      <p:sp>
        <p:nvSpPr>
          <p:cNvPr id="5" name="Slide Number Placeholder 4">
            <a:extLst>
              <a:ext uri="{FF2B5EF4-FFF2-40B4-BE49-F238E27FC236}">
                <a16:creationId xmlns:a16="http://schemas.microsoft.com/office/drawing/2014/main" id="{FFFFB789-4E6B-4FC0-A5F0-A8E40D0DFE6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3" name="Content Placeholder 2">
            <a:extLst>
              <a:ext uri="{FF2B5EF4-FFF2-40B4-BE49-F238E27FC236}">
                <a16:creationId xmlns:a16="http://schemas.microsoft.com/office/drawing/2014/main" id="{4E2EF0AC-B922-4C77-B36D-8BA6315127CA}"/>
              </a:ext>
            </a:extLst>
          </p:cNvPr>
          <p:cNvSpPr>
            <a:spLocks noGrp="1"/>
          </p:cNvSpPr>
          <p:nvPr>
            <p:ph idx="1"/>
          </p:nvPr>
        </p:nvSpPr>
        <p:spPr>
          <a:xfrm>
            <a:off x="7315201" y="2876550"/>
            <a:ext cx="4271056" cy="3251534"/>
          </a:xfrm>
        </p:spPr>
        <p:txBody>
          <a:bodyPr/>
          <a:lstStyle/>
          <a:p>
            <a:r>
              <a:rPr lang="en-US" dirty="0"/>
              <a:t>Linear scalability in 462.libquantum and 470.lbm up to 100 cores!</a:t>
            </a:r>
          </a:p>
        </p:txBody>
      </p:sp>
      <p:sp>
        <p:nvSpPr>
          <p:cNvPr id="10" name="Footer Placeholder 3"/>
          <p:cNvSpPr>
            <a:spLocks noGrp="1"/>
          </p:cNvSpPr>
          <p:nvPr>
            <p:ph type="ftr" sz="quarter" idx="11"/>
          </p:nvPr>
        </p:nvSpPr>
        <p:spPr>
          <a:xfrm>
            <a:off x="611142" y="6446837"/>
            <a:ext cx="8557910" cy="365125"/>
          </a:xfrm>
        </p:spPr>
        <p:txBody>
          <a:bodyPr/>
          <a:lstStyle/>
          <a:p>
            <a:r>
              <a:rPr lang="en-US" dirty="0"/>
              <a:t>T4: Compiling Sequential Code for Effective Speculative Parallelization in Hardware</a:t>
            </a:r>
          </a:p>
        </p:txBody>
      </p:sp>
      <p:pic>
        <p:nvPicPr>
          <p:cNvPr id="4" name="Picture 3"/>
          <p:cNvPicPr>
            <a:picLocks noChangeAspect="1"/>
          </p:cNvPicPr>
          <p:nvPr/>
        </p:nvPicPr>
        <p:blipFill>
          <a:blip r:embed="rId3"/>
          <a:stretch>
            <a:fillRect/>
          </a:stretch>
        </p:blipFill>
        <p:spPr>
          <a:xfrm>
            <a:off x="1795853" y="1665884"/>
            <a:ext cx="4871647" cy="4515547"/>
          </a:xfrm>
          <a:prstGeom prst="rect">
            <a:avLst/>
          </a:prstGeom>
        </p:spPr>
      </p:pic>
    </p:spTree>
    <p:extLst>
      <p:ext uri="{BB962C8B-B14F-4D97-AF65-F5344CB8AC3E}">
        <p14:creationId xmlns:p14="http://schemas.microsoft.com/office/powerpoint/2010/main" val="926987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Fine-Grained Task Selection</a:t>
            </a:r>
          </a:p>
        </p:txBody>
      </p:sp>
      <p:sp>
        <p:nvSpPr>
          <p:cNvPr id="3" name="Content Placeholder 2"/>
          <p:cNvSpPr>
            <a:spLocks noGrp="1"/>
          </p:cNvSpPr>
          <p:nvPr>
            <p:ph idx="1"/>
          </p:nvPr>
        </p:nvSpPr>
        <p:spPr/>
        <p:txBody>
          <a:bodyPr/>
          <a:lstStyle/>
          <a:p>
            <a:r>
              <a:rPr lang="en-US" dirty="0"/>
              <a:t>Task heuristics:</a:t>
            </a:r>
          </a:p>
          <a:p>
            <a:pPr lvl="1"/>
            <a:r>
              <a:rPr lang="en-US" dirty="0"/>
              <a:t>Split loop iterations</a:t>
            </a:r>
          </a:p>
          <a:p>
            <a:pPr lvl="1"/>
            <a:r>
              <a:rPr lang="en-US" dirty="0"/>
              <a:t>Split non-</a:t>
            </a:r>
            <a:r>
              <a:rPr lang="en-US" dirty="0" err="1"/>
              <a:t>inlined</a:t>
            </a:r>
            <a:r>
              <a:rPr lang="en-US" dirty="0"/>
              <a:t> function calls and their continuations.</a:t>
            </a:r>
          </a:p>
          <a:p>
            <a:r>
              <a:rPr lang="en-US" dirty="0"/>
              <a:t>Manual annotations suggest additional task boundaries without affecting semantics.</a:t>
            </a:r>
          </a:p>
          <a:p>
            <a:pPr lvl="1"/>
            <a:r>
              <a:rPr lang="en-US" dirty="0"/>
              <a:t>Ongoing work: heuristics to fully automate task selection</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6" name="Footer Placeholder 3"/>
          <p:cNvSpPr>
            <a:spLocks noGrp="1"/>
          </p:cNvSpPr>
          <p:nvPr>
            <p:ph type="ftr" sz="quarter" idx="11"/>
          </p:nvPr>
        </p:nvSpPr>
        <p:spPr>
          <a:xfrm>
            <a:off x="611142" y="6446837"/>
            <a:ext cx="8557910" cy="365125"/>
          </a:xfrm>
        </p:spPr>
        <p:txBody>
          <a:bodyPr/>
          <a:lstStyle/>
          <a:p>
            <a:r>
              <a:rPr lang="en-US" dirty="0"/>
              <a:t>T4: Compiling Sequential Code for Effective Speculative Parallelization in Hardware</a:t>
            </a:r>
          </a:p>
        </p:txBody>
      </p:sp>
    </p:spTree>
    <p:extLst>
      <p:ext uri="{BB962C8B-B14F-4D97-AF65-F5344CB8AC3E}">
        <p14:creationId xmlns:p14="http://schemas.microsoft.com/office/powerpoint/2010/main" val="301029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058E-C473-460F-B4F8-B4D298941812}"/>
              </a:ext>
            </a:extLst>
          </p:cNvPr>
          <p:cNvSpPr>
            <a:spLocks noGrp="1"/>
          </p:cNvSpPr>
          <p:nvPr>
            <p:ph type="title"/>
          </p:nvPr>
        </p:nvSpPr>
        <p:spPr/>
        <p:txBody>
          <a:bodyPr>
            <a:normAutofit fontScale="90000"/>
          </a:bodyPr>
          <a:lstStyle/>
          <a:p>
            <a:r>
              <a:rPr lang="en-US" dirty="0"/>
              <a:t>Progressive expansion: parallelizing irregular loops</a:t>
            </a:r>
          </a:p>
        </p:txBody>
      </p:sp>
      <p:sp>
        <p:nvSpPr>
          <p:cNvPr id="3" name="Content Placeholder 2">
            <a:extLst>
              <a:ext uri="{FF2B5EF4-FFF2-40B4-BE49-F238E27FC236}">
                <a16:creationId xmlns:a16="http://schemas.microsoft.com/office/drawing/2014/main" id="{FA2ED903-3A8B-4641-B885-CAE5F337E862}"/>
              </a:ext>
            </a:extLst>
          </p:cNvPr>
          <p:cNvSpPr>
            <a:spLocks noGrp="1"/>
          </p:cNvSpPr>
          <p:nvPr>
            <p:ph idx="1"/>
          </p:nvPr>
        </p:nvSpPr>
        <p:spPr>
          <a:xfrm>
            <a:off x="611143" y="1652041"/>
            <a:ext cx="4386884" cy="2463274"/>
          </a:xfrm>
        </p:spPr>
        <p:txBody>
          <a:bodyPr>
            <a:normAutofit/>
          </a:bodyPr>
          <a:lstStyle/>
          <a:p>
            <a:r>
              <a:rPr lang="en-US" b="1" dirty="0"/>
              <a:t>Progressive expansion</a:t>
            </a:r>
            <a:r>
              <a:rPr lang="en-US" dirty="0"/>
              <a:t> generates balanced </a:t>
            </a:r>
            <a:r>
              <a:rPr lang="en-US" dirty="0" err="1"/>
              <a:t>spawner</a:t>
            </a:r>
            <a:r>
              <a:rPr lang="en-US" dirty="0"/>
              <a:t> trees for loops with unknown </a:t>
            </a:r>
            <a:r>
              <a:rPr lang="en-US" dirty="0" err="1"/>
              <a:t>tripcount</a:t>
            </a:r>
            <a:r>
              <a:rPr lang="en-US" dirty="0"/>
              <a:t>.</a:t>
            </a:r>
          </a:p>
        </p:txBody>
      </p:sp>
      <p:sp>
        <p:nvSpPr>
          <p:cNvPr id="5" name="Slide Number Placeholder 4">
            <a:extLst>
              <a:ext uri="{FF2B5EF4-FFF2-40B4-BE49-F238E27FC236}">
                <a16:creationId xmlns:a16="http://schemas.microsoft.com/office/drawing/2014/main" id="{19E903A1-4BFC-4010-8DD2-76934E32EF08}"/>
              </a:ext>
            </a:extLst>
          </p:cNvPr>
          <p:cNvSpPr>
            <a:spLocks noGrp="1"/>
          </p:cNvSpPr>
          <p:nvPr>
            <p:ph type="sldNum" sz="quarter" idx="12"/>
          </p:nvPr>
        </p:nvSpPr>
        <p:spPr/>
        <p:txBody>
          <a:bodyPr/>
          <a:lstStyle/>
          <a:p>
            <a:fld id="{D57F1E4F-1CFF-5643-939E-217C01CDF565}" type="slidenum">
              <a:rPr lang="en-US" smtClean="0"/>
              <a:pPr/>
              <a:t>36</a:t>
            </a:fld>
            <a:endParaRPr lang="en-US" dirty="0"/>
          </a:p>
        </p:txBody>
      </p:sp>
      <p:cxnSp>
        <p:nvCxnSpPr>
          <p:cNvPr id="64" name="Straight Arrow Connector 63">
            <a:extLst>
              <a:ext uri="{FF2B5EF4-FFF2-40B4-BE49-F238E27FC236}">
                <a16:creationId xmlns:a16="http://schemas.microsoft.com/office/drawing/2014/main" id="{CC23C129-E6C6-43AF-B8AE-FA1E857A2EFD}"/>
              </a:ext>
            </a:extLst>
          </p:cNvPr>
          <p:cNvCxnSpPr>
            <a:cxnSpLocks/>
            <a:stCxn id="75" idx="3"/>
            <a:endCxn id="88" idx="1"/>
          </p:cNvCxnSpPr>
          <p:nvPr/>
        </p:nvCxnSpPr>
        <p:spPr>
          <a:xfrm flipV="1">
            <a:off x="6728843" y="4026212"/>
            <a:ext cx="1153484" cy="608493"/>
          </a:xfrm>
          <a:prstGeom prst="straightConnector1">
            <a:avLst/>
          </a:prstGeom>
          <a:noFill/>
          <a:ln w="28575" cap="flat" cmpd="sng" algn="ctr">
            <a:solidFill>
              <a:srgbClr val="94B6D2">
                <a:lumMod val="50000"/>
              </a:srgbClr>
            </a:solidFill>
            <a:prstDash val="solid"/>
            <a:tailEnd type="triangle"/>
          </a:ln>
          <a:effectLst/>
        </p:spPr>
      </p:cxnSp>
      <p:cxnSp>
        <p:nvCxnSpPr>
          <p:cNvPr id="65" name="Straight Arrow Connector 64">
            <a:extLst>
              <a:ext uri="{FF2B5EF4-FFF2-40B4-BE49-F238E27FC236}">
                <a16:creationId xmlns:a16="http://schemas.microsoft.com/office/drawing/2014/main" id="{482CDD9E-2BBB-4628-9A27-47CEFE7A2BD3}"/>
              </a:ext>
            </a:extLst>
          </p:cNvPr>
          <p:cNvCxnSpPr>
            <a:cxnSpLocks/>
            <a:stCxn id="75" idx="3"/>
            <a:endCxn id="82" idx="1"/>
          </p:cNvCxnSpPr>
          <p:nvPr/>
        </p:nvCxnSpPr>
        <p:spPr>
          <a:xfrm>
            <a:off x="6728843" y="4634705"/>
            <a:ext cx="1153484" cy="55015"/>
          </a:xfrm>
          <a:prstGeom prst="straightConnector1">
            <a:avLst/>
          </a:prstGeom>
          <a:noFill/>
          <a:ln w="28575" cap="flat" cmpd="sng" algn="ctr">
            <a:solidFill>
              <a:srgbClr val="94B6D2">
                <a:lumMod val="50000"/>
              </a:srgbClr>
            </a:solidFill>
            <a:prstDash val="solid"/>
            <a:tailEnd type="triangle"/>
          </a:ln>
          <a:effectLst/>
        </p:spPr>
      </p:cxnSp>
      <p:cxnSp>
        <p:nvCxnSpPr>
          <p:cNvPr id="66" name="Straight Arrow Connector 65">
            <a:extLst>
              <a:ext uri="{FF2B5EF4-FFF2-40B4-BE49-F238E27FC236}">
                <a16:creationId xmlns:a16="http://schemas.microsoft.com/office/drawing/2014/main" id="{75973EF6-91F3-45C4-B492-60C10FE5E396}"/>
              </a:ext>
            </a:extLst>
          </p:cNvPr>
          <p:cNvCxnSpPr>
            <a:cxnSpLocks/>
            <a:stCxn id="88" idx="3"/>
            <a:endCxn id="94" idx="1"/>
          </p:cNvCxnSpPr>
          <p:nvPr/>
        </p:nvCxnSpPr>
        <p:spPr>
          <a:xfrm flipV="1">
            <a:off x="8399519" y="3359863"/>
            <a:ext cx="1184223" cy="666349"/>
          </a:xfrm>
          <a:prstGeom prst="straightConnector1">
            <a:avLst/>
          </a:prstGeom>
          <a:noFill/>
          <a:ln w="28575" cap="flat" cmpd="sng" algn="ctr">
            <a:solidFill>
              <a:srgbClr val="94B6D2">
                <a:lumMod val="50000"/>
              </a:srgbClr>
            </a:solidFill>
            <a:prstDash val="solid"/>
            <a:tailEnd type="triangle"/>
          </a:ln>
          <a:effectLst/>
        </p:spPr>
      </p:cxnSp>
      <p:cxnSp>
        <p:nvCxnSpPr>
          <p:cNvPr id="67" name="Straight Arrow Connector 66">
            <a:extLst>
              <a:ext uri="{FF2B5EF4-FFF2-40B4-BE49-F238E27FC236}">
                <a16:creationId xmlns:a16="http://schemas.microsoft.com/office/drawing/2014/main" id="{4C983A9C-189A-49B8-89BD-3E731CFFB7E5}"/>
              </a:ext>
            </a:extLst>
          </p:cNvPr>
          <p:cNvCxnSpPr>
            <a:cxnSpLocks/>
            <a:stCxn id="88" idx="3"/>
            <a:endCxn id="100" idx="1"/>
          </p:cNvCxnSpPr>
          <p:nvPr/>
        </p:nvCxnSpPr>
        <p:spPr>
          <a:xfrm flipV="1">
            <a:off x="8399519" y="4021223"/>
            <a:ext cx="1184223" cy="4989"/>
          </a:xfrm>
          <a:prstGeom prst="straightConnector1">
            <a:avLst/>
          </a:prstGeom>
          <a:noFill/>
          <a:ln w="28575" cap="flat" cmpd="sng" algn="ctr">
            <a:solidFill>
              <a:srgbClr val="94B6D2">
                <a:lumMod val="50000"/>
              </a:srgbClr>
            </a:solidFill>
            <a:prstDash val="solid"/>
            <a:tailEnd type="triangle"/>
          </a:ln>
          <a:effectLst/>
        </p:spPr>
      </p:cxnSp>
      <p:cxnSp>
        <p:nvCxnSpPr>
          <p:cNvPr id="68" name="Straight Arrow Connector 67">
            <a:extLst>
              <a:ext uri="{FF2B5EF4-FFF2-40B4-BE49-F238E27FC236}">
                <a16:creationId xmlns:a16="http://schemas.microsoft.com/office/drawing/2014/main" id="{CE62BABA-5EAA-4363-B958-387FBBF36225}"/>
              </a:ext>
            </a:extLst>
          </p:cNvPr>
          <p:cNvCxnSpPr>
            <a:cxnSpLocks/>
            <a:stCxn id="82" idx="3"/>
            <a:endCxn id="106" idx="1"/>
          </p:cNvCxnSpPr>
          <p:nvPr/>
        </p:nvCxnSpPr>
        <p:spPr>
          <a:xfrm>
            <a:off x="8399519" y="4689720"/>
            <a:ext cx="1184223" cy="16497"/>
          </a:xfrm>
          <a:prstGeom prst="straightConnector1">
            <a:avLst/>
          </a:prstGeom>
          <a:noFill/>
          <a:ln w="28575" cap="flat" cmpd="sng" algn="ctr">
            <a:solidFill>
              <a:srgbClr val="94B6D2">
                <a:lumMod val="50000"/>
              </a:srgbClr>
            </a:solidFill>
            <a:prstDash val="solid"/>
            <a:tailEnd type="triangle"/>
          </a:ln>
          <a:effectLst/>
        </p:spPr>
      </p:cxnSp>
      <p:cxnSp>
        <p:nvCxnSpPr>
          <p:cNvPr id="69" name="Straight Arrow Connector 68">
            <a:extLst>
              <a:ext uri="{FF2B5EF4-FFF2-40B4-BE49-F238E27FC236}">
                <a16:creationId xmlns:a16="http://schemas.microsoft.com/office/drawing/2014/main" id="{EB568164-3EFB-443C-BB8A-7EC2958BBA24}"/>
              </a:ext>
            </a:extLst>
          </p:cNvPr>
          <p:cNvCxnSpPr>
            <a:cxnSpLocks/>
            <a:stCxn id="82" idx="3"/>
            <a:endCxn id="112" idx="1"/>
          </p:cNvCxnSpPr>
          <p:nvPr/>
        </p:nvCxnSpPr>
        <p:spPr>
          <a:xfrm>
            <a:off x="8399519" y="4689720"/>
            <a:ext cx="1184223" cy="701490"/>
          </a:xfrm>
          <a:prstGeom prst="straightConnector1">
            <a:avLst/>
          </a:prstGeom>
          <a:noFill/>
          <a:ln w="28575" cap="flat" cmpd="sng" algn="ctr">
            <a:solidFill>
              <a:srgbClr val="94B6D2">
                <a:lumMod val="50000"/>
              </a:srgbClr>
            </a:solidFill>
            <a:prstDash val="solid"/>
            <a:tailEnd type="triangle"/>
          </a:ln>
          <a:effectLst/>
        </p:spPr>
      </p:cxnSp>
      <p:sp>
        <p:nvSpPr>
          <p:cNvPr id="70" name="Rectangle 69">
            <a:extLst>
              <a:ext uri="{FF2B5EF4-FFF2-40B4-BE49-F238E27FC236}">
                <a16:creationId xmlns:a16="http://schemas.microsoft.com/office/drawing/2014/main" id="{797E8CBF-CC70-4E47-A35B-5538F2A9CDF4}"/>
              </a:ext>
            </a:extLst>
          </p:cNvPr>
          <p:cNvSpPr/>
          <p:nvPr/>
        </p:nvSpPr>
        <p:spPr>
          <a:xfrm>
            <a:off x="1053161" y="4807771"/>
            <a:ext cx="4514648" cy="830997"/>
          </a:xfrm>
          <a:prstGeom prst="rect">
            <a:avLst/>
          </a:prstGeom>
        </p:spPr>
        <p:txBody>
          <a:bodyPr wrap="square">
            <a:spAutoFit/>
          </a:bodyPr>
          <a:lstStyle/>
          <a:p>
            <a:pPr defTabSz="914400"/>
            <a:r>
              <a:rPr lang="en-US" sz="2400" b="1" dirty="0">
                <a:solidFill>
                  <a:prstClr val="black"/>
                </a:solidFill>
                <a:latin typeface="Consolas" panose="020B0609020204030204" pitchFamily="49" charset="0"/>
              </a:rPr>
              <a:t>for</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i</a:t>
            </a:r>
            <a:r>
              <a:rPr lang="en-US" sz="2400" dirty="0">
                <a:solidFill>
                  <a:prstClr val="black"/>
                </a:solidFill>
                <a:latin typeface="Consolas" panose="020B0609020204030204" pitchFamily="49" charset="0"/>
              </a:rPr>
              <a:t> = 0; ; </a:t>
            </a:r>
            <a:r>
              <a:rPr lang="en-US" sz="2400" dirty="0" err="1">
                <a:solidFill>
                  <a:prstClr val="black"/>
                </a:solidFill>
                <a:latin typeface="Consolas" panose="020B0609020204030204" pitchFamily="49" charset="0"/>
              </a:rPr>
              <a:t>i</a:t>
            </a:r>
            <a:r>
              <a:rPr lang="en-US" sz="2400" dirty="0">
                <a:solidFill>
                  <a:prstClr val="black"/>
                </a:solidFill>
                <a:latin typeface="Consolas" panose="020B0609020204030204" pitchFamily="49" charset="0"/>
              </a:rPr>
              <a:t>++)</a:t>
            </a:r>
          </a:p>
          <a:p>
            <a:pPr defTabSz="914400"/>
            <a:r>
              <a:rPr lang="en-US" sz="2400" dirty="0">
                <a:solidFill>
                  <a:prstClr val="black"/>
                </a:solidFill>
                <a:latin typeface="Consolas" panose="020B0609020204030204" pitchFamily="49" charset="0"/>
              </a:rPr>
              <a:t>   </a:t>
            </a:r>
            <a:r>
              <a:rPr lang="en-US" sz="2400" b="1" dirty="0">
                <a:solidFill>
                  <a:prstClr val="black"/>
                </a:solidFill>
                <a:latin typeface="Consolas" panose="020B0609020204030204" pitchFamily="49" charset="0"/>
              </a:rPr>
              <a:t>if</a:t>
            </a:r>
            <a:r>
              <a:rPr lang="en-US" sz="2400" dirty="0">
                <a:solidFill>
                  <a:prstClr val="black"/>
                </a:solidFill>
                <a:latin typeface="Consolas" panose="020B0609020204030204" pitchFamily="49" charset="0"/>
              </a:rPr>
              <a:t> (foo(</a:t>
            </a:r>
            <a:r>
              <a:rPr lang="en-US" sz="2400" dirty="0" err="1">
                <a:solidFill>
                  <a:prstClr val="black"/>
                </a:solidFill>
                <a:latin typeface="Consolas" panose="020B0609020204030204" pitchFamily="49" charset="0"/>
              </a:rPr>
              <a:t>i</a:t>
            </a:r>
            <a:r>
              <a:rPr lang="en-US" sz="2400" dirty="0">
                <a:solidFill>
                  <a:prstClr val="black"/>
                </a:solidFill>
                <a:latin typeface="Consolas" panose="020B0609020204030204" pitchFamily="49" charset="0"/>
              </a:rPr>
              <a:t>)) </a:t>
            </a:r>
            <a:r>
              <a:rPr lang="en-US" sz="2400" b="1" dirty="0">
                <a:solidFill>
                  <a:prstClr val="black"/>
                </a:solidFill>
                <a:latin typeface="Consolas" panose="020B0609020204030204" pitchFamily="49" charset="0"/>
              </a:rPr>
              <a:t>break</a:t>
            </a:r>
            <a:r>
              <a:rPr lang="en-US" sz="2400" dirty="0">
                <a:solidFill>
                  <a:prstClr val="black"/>
                </a:solidFill>
                <a:latin typeface="Consolas" panose="020B0609020204030204" pitchFamily="49" charset="0"/>
              </a:rPr>
              <a:t>;</a:t>
            </a:r>
          </a:p>
        </p:txBody>
      </p:sp>
      <p:sp>
        <p:nvSpPr>
          <p:cNvPr id="71" name="Rectangle 70">
            <a:extLst>
              <a:ext uri="{FF2B5EF4-FFF2-40B4-BE49-F238E27FC236}">
                <a16:creationId xmlns:a16="http://schemas.microsoft.com/office/drawing/2014/main" id="{4C11D38B-7372-4A25-A22D-D5E57A08D196}"/>
              </a:ext>
            </a:extLst>
          </p:cNvPr>
          <p:cNvSpPr/>
          <p:nvPr/>
        </p:nvSpPr>
        <p:spPr>
          <a:xfrm>
            <a:off x="6080111" y="5433067"/>
            <a:ext cx="2286061" cy="762207"/>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void</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iter</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(Timestamp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b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b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1"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if</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(!done)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1"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if</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(foo(</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done =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a:t>
            </a:r>
          </a:p>
        </p:txBody>
      </p:sp>
      <p:cxnSp>
        <p:nvCxnSpPr>
          <p:cNvPr id="72" name="Straight Connector 71">
            <a:extLst>
              <a:ext uri="{FF2B5EF4-FFF2-40B4-BE49-F238E27FC236}">
                <a16:creationId xmlns:a16="http://schemas.microsoft.com/office/drawing/2014/main" id="{61FC31BA-CD72-4DCA-B04A-4F1C5067DFAD}"/>
              </a:ext>
            </a:extLst>
          </p:cNvPr>
          <p:cNvCxnSpPr>
            <a:cxnSpLocks/>
          </p:cNvCxnSpPr>
          <p:nvPr/>
        </p:nvCxnSpPr>
        <p:spPr>
          <a:xfrm flipH="1" flipV="1">
            <a:off x="7608012" y="5226484"/>
            <a:ext cx="753380" cy="217089"/>
          </a:xfrm>
          <a:prstGeom prst="line">
            <a:avLst/>
          </a:prstGeom>
          <a:noFill/>
          <a:ln w="28575" cap="flat" cmpd="sng" algn="ctr">
            <a:solidFill>
              <a:srgbClr val="6B859A"/>
            </a:solidFill>
            <a:prstDash val="sysDash"/>
          </a:ln>
          <a:effectLst/>
        </p:spPr>
      </p:cxnSp>
      <p:cxnSp>
        <p:nvCxnSpPr>
          <p:cNvPr id="73" name="Straight Connector 72">
            <a:extLst>
              <a:ext uri="{FF2B5EF4-FFF2-40B4-BE49-F238E27FC236}">
                <a16:creationId xmlns:a16="http://schemas.microsoft.com/office/drawing/2014/main" id="{049F81AC-9AD9-483B-9752-0FAFD6B6C9B7}"/>
              </a:ext>
            </a:extLst>
          </p:cNvPr>
          <p:cNvCxnSpPr>
            <a:cxnSpLocks/>
          </p:cNvCxnSpPr>
          <p:nvPr/>
        </p:nvCxnSpPr>
        <p:spPr>
          <a:xfrm flipV="1">
            <a:off x="6075331" y="5231722"/>
            <a:ext cx="740116" cy="211851"/>
          </a:xfrm>
          <a:prstGeom prst="line">
            <a:avLst/>
          </a:prstGeom>
          <a:noFill/>
          <a:ln w="28575" cap="flat" cmpd="sng" algn="ctr">
            <a:solidFill>
              <a:srgbClr val="6B859A"/>
            </a:solidFill>
            <a:prstDash val="sysDash"/>
          </a:ln>
          <a:effectLst/>
        </p:spPr>
      </p:cxnSp>
      <p:grpSp>
        <p:nvGrpSpPr>
          <p:cNvPr id="74" name="Group 73">
            <a:extLst>
              <a:ext uri="{FF2B5EF4-FFF2-40B4-BE49-F238E27FC236}">
                <a16:creationId xmlns:a16="http://schemas.microsoft.com/office/drawing/2014/main" id="{171F651B-1726-432E-8783-C6877EC96B47}"/>
              </a:ext>
            </a:extLst>
          </p:cNvPr>
          <p:cNvGrpSpPr/>
          <p:nvPr/>
        </p:nvGrpSpPr>
        <p:grpSpPr>
          <a:xfrm>
            <a:off x="6211651" y="4540613"/>
            <a:ext cx="1380980" cy="705237"/>
            <a:chOff x="820538" y="3787686"/>
            <a:chExt cx="1841307" cy="940316"/>
          </a:xfrm>
        </p:grpSpPr>
        <p:sp>
          <p:nvSpPr>
            <p:cNvPr id="75" name="Rectangle 74">
              <a:extLst>
                <a:ext uri="{FF2B5EF4-FFF2-40B4-BE49-F238E27FC236}">
                  <a16:creationId xmlns:a16="http://schemas.microsoft.com/office/drawing/2014/main" id="{25580F46-E186-4E62-BAAC-6AB9169FC9FF}"/>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0</a:t>
              </a:r>
            </a:p>
          </p:txBody>
        </p:sp>
        <p:sp>
          <p:nvSpPr>
            <p:cNvPr id="76" name="Rectangle 75">
              <a:extLst>
                <a:ext uri="{FF2B5EF4-FFF2-40B4-BE49-F238E27FC236}">
                  <a16:creationId xmlns:a16="http://schemas.microsoft.com/office/drawing/2014/main" id="{440EBF75-A39C-4F25-9C34-E082AAA0C128}"/>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(0)</a:t>
              </a:r>
            </a:p>
          </p:txBody>
        </p:sp>
        <p:sp>
          <p:nvSpPr>
            <p:cNvPr id="77" name="Rectangle 76">
              <a:extLst>
                <a:ext uri="{FF2B5EF4-FFF2-40B4-BE49-F238E27FC236}">
                  <a16:creationId xmlns:a16="http://schemas.microsoft.com/office/drawing/2014/main" id="{887DA533-B116-45B6-950A-16DB40444396}"/>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(1)</a:t>
              </a:r>
            </a:p>
          </p:txBody>
        </p:sp>
        <p:cxnSp>
          <p:nvCxnSpPr>
            <p:cNvPr id="78" name="Straight Arrow Connector 77">
              <a:extLst>
                <a:ext uri="{FF2B5EF4-FFF2-40B4-BE49-F238E27FC236}">
                  <a16:creationId xmlns:a16="http://schemas.microsoft.com/office/drawing/2014/main" id="{F59136FD-64AC-4F43-96A3-8FD2E74FCEBE}"/>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79" name="Straight Arrow Connector 78">
              <a:extLst>
                <a:ext uri="{FF2B5EF4-FFF2-40B4-BE49-F238E27FC236}">
                  <a16:creationId xmlns:a16="http://schemas.microsoft.com/office/drawing/2014/main" id="{40B2CAAA-24F6-4616-BE58-8E1A5C1BC69C}"/>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sp>
        <p:nvSpPr>
          <p:cNvPr id="80" name="TextBox 79">
            <a:extLst>
              <a:ext uri="{FF2B5EF4-FFF2-40B4-BE49-F238E27FC236}">
                <a16:creationId xmlns:a16="http://schemas.microsoft.com/office/drawing/2014/main" id="{AEBE6B8F-0988-4AFD-A97F-F830F92B982D}"/>
              </a:ext>
            </a:extLst>
          </p:cNvPr>
          <p:cNvSpPr txBox="1"/>
          <p:nvPr/>
        </p:nvSpPr>
        <p:spPr>
          <a:xfrm>
            <a:off x="1053161" y="4258192"/>
            <a:ext cx="2638770" cy="523220"/>
          </a:xfrm>
          <a:prstGeom prst="rect">
            <a:avLst/>
          </a:prstGeom>
          <a:noFill/>
        </p:spPr>
        <p:txBody>
          <a:bodyPr wrap="square" rtlCol="0">
            <a:spAutoFit/>
          </a:bodyPr>
          <a:lstStyle/>
          <a:p>
            <a:pPr defTabSz="914400"/>
            <a:r>
              <a:rPr lang="en-US" sz="2800" u="sng" dirty="0">
                <a:solidFill>
                  <a:prstClr val="black"/>
                </a:solidFill>
                <a:latin typeface="Tw Cen MT"/>
              </a:rPr>
              <a:t>Source code:</a:t>
            </a:r>
          </a:p>
        </p:txBody>
      </p:sp>
      <p:grpSp>
        <p:nvGrpSpPr>
          <p:cNvPr id="81" name="Group 80">
            <a:extLst>
              <a:ext uri="{FF2B5EF4-FFF2-40B4-BE49-F238E27FC236}">
                <a16:creationId xmlns:a16="http://schemas.microsoft.com/office/drawing/2014/main" id="{C063A2A6-A86E-47EF-B402-C005046403B8}"/>
              </a:ext>
            </a:extLst>
          </p:cNvPr>
          <p:cNvGrpSpPr/>
          <p:nvPr/>
        </p:nvGrpSpPr>
        <p:grpSpPr>
          <a:xfrm>
            <a:off x="7882327" y="4595628"/>
            <a:ext cx="1380980" cy="705237"/>
            <a:chOff x="820538" y="3787686"/>
            <a:chExt cx="1841307" cy="940316"/>
          </a:xfrm>
        </p:grpSpPr>
        <p:sp>
          <p:nvSpPr>
            <p:cNvPr id="82" name="Rectangle 81">
              <a:extLst>
                <a:ext uri="{FF2B5EF4-FFF2-40B4-BE49-F238E27FC236}">
                  <a16:creationId xmlns:a16="http://schemas.microsoft.com/office/drawing/2014/main" id="{8A432668-156A-4174-B137-B0D6BF684DD1}"/>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4</a:t>
              </a:r>
            </a:p>
          </p:txBody>
        </p:sp>
        <p:sp>
          <p:nvSpPr>
            <p:cNvPr id="83" name="Rectangle 82">
              <a:extLst>
                <a:ext uri="{FF2B5EF4-FFF2-40B4-BE49-F238E27FC236}">
                  <a16:creationId xmlns:a16="http://schemas.microsoft.com/office/drawing/2014/main" id="{65BC5353-2DA9-43DE-AE78-5B408EE7B466}"/>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(4)</a:t>
              </a:r>
            </a:p>
          </p:txBody>
        </p:sp>
        <p:sp>
          <p:nvSpPr>
            <p:cNvPr id="84" name="Rectangle 83">
              <a:extLst>
                <a:ext uri="{FF2B5EF4-FFF2-40B4-BE49-F238E27FC236}">
                  <a16:creationId xmlns:a16="http://schemas.microsoft.com/office/drawing/2014/main" id="{8CC5C0F6-74A2-4D61-864C-048E4E816BF9}"/>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(5)</a:t>
              </a:r>
            </a:p>
          </p:txBody>
        </p:sp>
        <p:cxnSp>
          <p:nvCxnSpPr>
            <p:cNvPr id="85" name="Straight Arrow Connector 84">
              <a:extLst>
                <a:ext uri="{FF2B5EF4-FFF2-40B4-BE49-F238E27FC236}">
                  <a16:creationId xmlns:a16="http://schemas.microsoft.com/office/drawing/2014/main" id="{B6579CDB-A33C-43C2-A2E2-9D476598602B}"/>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86" name="Straight Arrow Connector 85">
              <a:extLst>
                <a:ext uri="{FF2B5EF4-FFF2-40B4-BE49-F238E27FC236}">
                  <a16:creationId xmlns:a16="http://schemas.microsoft.com/office/drawing/2014/main" id="{39FF0F9D-19D4-4828-8A67-45DB4B26CE34}"/>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87" name="Group 86">
            <a:extLst>
              <a:ext uri="{FF2B5EF4-FFF2-40B4-BE49-F238E27FC236}">
                <a16:creationId xmlns:a16="http://schemas.microsoft.com/office/drawing/2014/main" id="{7E8C2A2E-B035-4586-A38B-8A4802FEE98D}"/>
              </a:ext>
            </a:extLst>
          </p:cNvPr>
          <p:cNvGrpSpPr/>
          <p:nvPr/>
        </p:nvGrpSpPr>
        <p:grpSpPr>
          <a:xfrm>
            <a:off x="7882327" y="3932120"/>
            <a:ext cx="1380980" cy="705237"/>
            <a:chOff x="820538" y="3787686"/>
            <a:chExt cx="1841307" cy="940316"/>
          </a:xfrm>
        </p:grpSpPr>
        <p:sp>
          <p:nvSpPr>
            <p:cNvPr id="88" name="Rectangle 87">
              <a:extLst>
                <a:ext uri="{FF2B5EF4-FFF2-40B4-BE49-F238E27FC236}">
                  <a16:creationId xmlns:a16="http://schemas.microsoft.com/office/drawing/2014/main" id="{08D0E706-961D-48ED-89E0-E99A7442F507}"/>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2</a:t>
              </a:r>
            </a:p>
          </p:txBody>
        </p:sp>
        <p:sp>
          <p:nvSpPr>
            <p:cNvPr id="89" name="Rectangle 88">
              <a:extLst>
                <a:ext uri="{FF2B5EF4-FFF2-40B4-BE49-F238E27FC236}">
                  <a16:creationId xmlns:a16="http://schemas.microsoft.com/office/drawing/2014/main" id="{A05A3FB3-6514-459F-9B72-79117E2D26AE}"/>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(2)</a:t>
              </a:r>
            </a:p>
          </p:txBody>
        </p:sp>
        <p:sp>
          <p:nvSpPr>
            <p:cNvPr id="90" name="Rectangle 89">
              <a:extLst>
                <a:ext uri="{FF2B5EF4-FFF2-40B4-BE49-F238E27FC236}">
                  <a16:creationId xmlns:a16="http://schemas.microsoft.com/office/drawing/2014/main" id="{09CED070-52A8-4DD5-B3B2-C50EAEB031CA}"/>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(3)</a:t>
              </a:r>
            </a:p>
          </p:txBody>
        </p:sp>
        <p:cxnSp>
          <p:nvCxnSpPr>
            <p:cNvPr id="91" name="Straight Arrow Connector 90">
              <a:extLst>
                <a:ext uri="{FF2B5EF4-FFF2-40B4-BE49-F238E27FC236}">
                  <a16:creationId xmlns:a16="http://schemas.microsoft.com/office/drawing/2014/main" id="{CF61CB35-D583-4927-A532-4C05D65C6971}"/>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92" name="Straight Arrow Connector 91">
              <a:extLst>
                <a:ext uri="{FF2B5EF4-FFF2-40B4-BE49-F238E27FC236}">
                  <a16:creationId xmlns:a16="http://schemas.microsoft.com/office/drawing/2014/main" id="{5A86C790-57EB-432F-8CBD-2B104D748EFD}"/>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93" name="Group 92">
            <a:extLst>
              <a:ext uri="{FF2B5EF4-FFF2-40B4-BE49-F238E27FC236}">
                <a16:creationId xmlns:a16="http://schemas.microsoft.com/office/drawing/2014/main" id="{7F5569E7-2E5C-42CC-B79E-CF76F8956A1E}"/>
              </a:ext>
            </a:extLst>
          </p:cNvPr>
          <p:cNvGrpSpPr/>
          <p:nvPr/>
        </p:nvGrpSpPr>
        <p:grpSpPr>
          <a:xfrm>
            <a:off x="9583742" y="3265771"/>
            <a:ext cx="1380980" cy="681602"/>
            <a:chOff x="820538" y="3819199"/>
            <a:chExt cx="1841307" cy="908803"/>
          </a:xfrm>
        </p:grpSpPr>
        <p:sp>
          <p:nvSpPr>
            <p:cNvPr id="94" name="Rectangle 93">
              <a:extLst>
                <a:ext uri="{FF2B5EF4-FFF2-40B4-BE49-F238E27FC236}">
                  <a16:creationId xmlns:a16="http://schemas.microsoft.com/office/drawing/2014/main" id="{9057D3F4-CD6F-477F-A112-E0294C382693}"/>
                </a:ext>
              </a:extLst>
            </p:cNvPr>
            <p:cNvSpPr/>
            <p:nvPr/>
          </p:nvSpPr>
          <p:spPr>
            <a:xfrm>
              <a:off x="820538" y="3819199"/>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6</a:t>
              </a:r>
            </a:p>
          </p:txBody>
        </p:sp>
        <p:sp>
          <p:nvSpPr>
            <p:cNvPr id="95" name="Rectangle 94">
              <a:extLst>
                <a:ext uri="{FF2B5EF4-FFF2-40B4-BE49-F238E27FC236}">
                  <a16:creationId xmlns:a16="http://schemas.microsoft.com/office/drawing/2014/main" id="{9B274654-F1D1-419E-B8B6-A018C17CE7A8}"/>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(6)</a:t>
              </a:r>
            </a:p>
          </p:txBody>
        </p:sp>
        <p:sp>
          <p:nvSpPr>
            <p:cNvPr id="96" name="Rectangle 95">
              <a:extLst>
                <a:ext uri="{FF2B5EF4-FFF2-40B4-BE49-F238E27FC236}">
                  <a16:creationId xmlns:a16="http://schemas.microsoft.com/office/drawing/2014/main" id="{1A3E28FE-3824-47D4-B02D-947C29D0B62B}"/>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(7)</a:t>
              </a:r>
            </a:p>
          </p:txBody>
        </p:sp>
        <p:cxnSp>
          <p:nvCxnSpPr>
            <p:cNvPr id="97" name="Straight Arrow Connector 96">
              <a:extLst>
                <a:ext uri="{FF2B5EF4-FFF2-40B4-BE49-F238E27FC236}">
                  <a16:creationId xmlns:a16="http://schemas.microsoft.com/office/drawing/2014/main" id="{E50EE578-D59C-474B-8C9A-037347CAC967}"/>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98" name="Straight Arrow Connector 97">
              <a:extLst>
                <a:ext uri="{FF2B5EF4-FFF2-40B4-BE49-F238E27FC236}">
                  <a16:creationId xmlns:a16="http://schemas.microsoft.com/office/drawing/2014/main" id="{8756BA86-8172-49F5-A819-CAD6CF474D70}"/>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99" name="Group 98">
            <a:extLst>
              <a:ext uri="{FF2B5EF4-FFF2-40B4-BE49-F238E27FC236}">
                <a16:creationId xmlns:a16="http://schemas.microsoft.com/office/drawing/2014/main" id="{B4528E39-BE86-4E18-AEE7-67FE55F781CF}"/>
              </a:ext>
            </a:extLst>
          </p:cNvPr>
          <p:cNvGrpSpPr/>
          <p:nvPr/>
        </p:nvGrpSpPr>
        <p:grpSpPr>
          <a:xfrm>
            <a:off x="9583742" y="3927131"/>
            <a:ext cx="1380980" cy="705237"/>
            <a:chOff x="820538" y="3787686"/>
            <a:chExt cx="1841307" cy="940316"/>
          </a:xfrm>
        </p:grpSpPr>
        <p:sp>
          <p:nvSpPr>
            <p:cNvPr id="100" name="Rectangle 99">
              <a:extLst>
                <a:ext uri="{FF2B5EF4-FFF2-40B4-BE49-F238E27FC236}">
                  <a16:creationId xmlns:a16="http://schemas.microsoft.com/office/drawing/2014/main" id="{72804575-CC81-4AEA-8516-CE5D57FE4706}"/>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10</a:t>
              </a:r>
            </a:p>
          </p:txBody>
        </p:sp>
        <p:sp>
          <p:nvSpPr>
            <p:cNvPr id="101" name="Rectangle 100">
              <a:extLst>
                <a:ext uri="{FF2B5EF4-FFF2-40B4-BE49-F238E27FC236}">
                  <a16:creationId xmlns:a16="http://schemas.microsoft.com/office/drawing/2014/main" id="{D4D63A4C-3622-4DDB-93BD-D052BF01BA01}"/>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(10)</a:t>
              </a:r>
            </a:p>
          </p:txBody>
        </p:sp>
        <p:sp>
          <p:nvSpPr>
            <p:cNvPr id="102" name="Rectangle 101">
              <a:extLst>
                <a:ext uri="{FF2B5EF4-FFF2-40B4-BE49-F238E27FC236}">
                  <a16:creationId xmlns:a16="http://schemas.microsoft.com/office/drawing/2014/main" id="{E42E310A-70CB-4865-BA0E-5A63994D9B70}"/>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(11)</a:t>
              </a:r>
            </a:p>
          </p:txBody>
        </p:sp>
        <p:cxnSp>
          <p:nvCxnSpPr>
            <p:cNvPr id="103" name="Straight Arrow Connector 102">
              <a:extLst>
                <a:ext uri="{FF2B5EF4-FFF2-40B4-BE49-F238E27FC236}">
                  <a16:creationId xmlns:a16="http://schemas.microsoft.com/office/drawing/2014/main" id="{35ABECF7-7999-40F0-B31C-1CC51BD88367}"/>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104" name="Straight Arrow Connector 103">
              <a:extLst>
                <a:ext uri="{FF2B5EF4-FFF2-40B4-BE49-F238E27FC236}">
                  <a16:creationId xmlns:a16="http://schemas.microsoft.com/office/drawing/2014/main" id="{12B89184-EB9B-42E4-AF6D-C4A29B246CB2}"/>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105" name="Group 104">
            <a:extLst>
              <a:ext uri="{FF2B5EF4-FFF2-40B4-BE49-F238E27FC236}">
                <a16:creationId xmlns:a16="http://schemas.microsoft.com/office/drawing/2014/main" id="{A9BFCDE2-8B26-49D1-8C8F-04832357B292}"/>
              </a:ext>
            </a:extLst>
          </p:cNvPr>
          <p:cNvGrpSpPr/>
          <p:nvPr/>
        </p:nvGrpSpPr>
        <p:grpSpPr>
          <a:xfrm>
            <a:off x="9583742" y="4612125"/>
            <a:ext cx="1380980" cy="705237"/>
            <a:chOff x="820538" y="3787686"/>
            <a:chExt cx="1841307" cy="940316"/>
          </a:xfrm>
        </p:grpSpPr>
        <p:sp>
          <p:nvSpPr>
            <p:cNvPr id="106" name="Rectangle 105">
              <a:extLst>
                <a:ext uri="{FF2B5EF4-FFF2-40B4-BE49-F238E27FC236}">
                  <a16:creationId xmlns:a16="http://schemas.microsoft.com/office/drawing/2014/main" id="{3B44D716-7C60-43BD-BCB3-F8A837AABF58}"/>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8</a:t>
              </a:r>
            </a:p>
          </p:txBody>
        </p:sp>
        <p:sp>
          <p:nvSpPr>
            <p:cNvPr id="107" name="Rectangle 106">
              <a:extLst>
                <a:ext uri="{FF2B5EF4-FFF2-40B4-BE49-F238E27FC236}">
                  <a16:creationId xmlns:a16="http://schemas.microsoft.com/office/drawing/2014/main" id="{2E25ED59-7619-4951-800E-98ACA8073864}"/>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(8)</a:t>
              </a:r>
            </a:p>
          </p:txBody>
        </p:sp>
        <p:sp>
          <p:nvSpPr>
            <p:cNvPr id="108" name="Rectangle 107">
              <a:extLst>
                <a:ext uri="{FF2B5EF4-FFF2-40B4-BE49-F238E27FC236}">
                  <a16:creationId xmlns:a16="http://schemas.microsoft.com/office/drawing/2014/main" id="{090B5B13-CD75-4F8E-BC66-E3E7DC7538E6}"/>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(9)</a:t>
              </a:r>
            </a:p>
          </p:txBody>
        </p:sp>
        <p:cxnSp>
          <p:nvCxnSpPr>
            <p:cNvPr id="109" name="Straight Arrow Connector 108">
              <a:extLst>
                <a:ext uri="{FF2B5EF4-FFF2-40B4-BE49-F238E27FC236}">
                  <a16:creationId xmlns:a16="http://schemas.microsoft.com/office/drawing/2014/main" id="{E6EA3D2A-040E-4C3B-8CF2-F360E57A7F61}"/>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110" name="Straight Arrow Connector 109">
              <a:extLst>
                <a:ext uri="{FF2B5EF4-FFF2-40B4-BE49-F238E27FC236}">
                  <a16:creationId xmlns:a16="http://schemas.microsoft.com/office/drawing/2014/main" id="{D75EAFDB-A3FF-44CC-89FD-D8AE360A7994}"/>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grpSp>
        <p:nvGrpSpPr>
          <p:cNvPr id="111" name="Group 110">
            <a:extLst>
              <a:ext uri="{FF2B5EF4-FFF2-40B4-BE49-F238E27FC236}">
                <a16:creationId xmlns:a16="http://schemas.microsoft.com/office/drawing/2014/main" id="{2D65B350-4DFB-4DB9-9370-9FF7FC0EF4AF}"/>
              </a:ext>
            </a:extLst>
          </p:cNvPr>
          <p:cNvGrpSpPr/>
          <p:nvPr/>
        </p:nvGrpSpPr>
        <p:grpSpPr>
          <a:xfrm>
            <a:off x="9583742" y="5297118"/>
            <a:ext cx="1380980" cy="705237"/>
            <a:chOff x="820538" y="3787686"/>
            <a:chExt cx="1841307" cy="940316"/>
          </a:xfrm>
        </p:grpSpPr>
        <p:sp>
          <p:nvSpPr>
            <p:cNvPr id="112" name="Rectangle 111">
              <a:extLst>
                <a:ext uri="{FF2B5EF4-FFF2-40B4-BE49-F238E27FC236}">
                  <a16:creationId xmlns:a16="http://schemas.microsoft.com/office/drawing/2014/main" id="{6054FD25-0596-4B63-BCB1-AEF3CA1EC4F7}"/>
                </a:ext>
              </a:extLst>
            </p:cNvPr>
            <p:cNvSpPr/>
            <p:nvPr/>
          </p:nvSpPr>
          <p:spPr>
            <a:xfrm>
              <a:off x="820538" y="3787686"/>
              <a:ext cx="689589" cy="250912"/>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a:ea typeface="+mn-ea"/>
                  <a:cs typeface="+mn-cs"/>
                </a:rPr>
                <a:t>12</a:t>
              </a:r>
            </a:p>
          </p:txBody>
        </p:sp>
        <p:sp>
          <p:nvSpPr>
            <p:cNvPr id="113" name="Rectangle 112">
              <a:extLst>
                <a:ext uri="{FF2B5EF4-FFF2-40B4-BE49-F238E27FC236}">
                  <a16:creationId xmlns:a16="http://schemas.microsoft.com/office/drawing/2014/main" id="{23006A2A-BAA7-4886-B082-6B589A439329}"/>
                </a:ext>
              </a:extLst>
            </p:cNvPr>
            <p:cNvSpPr/>
            <p:nvPr/>
          </p:nvSpPr>
          <p:spPr>
            <a:xfrm>
              <a:off x="1595633" y="4153437"/>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(12)</a:t>
              </a:r>
            </a:p>
          </p:txBody>
        </p:sp>
        <p:sp>
          <p:nvSpPr>
            <p:cNvPr id="114" name="Rectangle 113">
              <a:extLst>
                <a:ext uri="{FF2B5EF4-FFF2-40B4-BE49-F238E27FC236}">
                  <a16:creationId xmlns:a16="http://schemas.microsoft.com/office/drawing/2014/main" id="{A25380F8-AFC8-400A-A3C9-4DCAAF1F064E}"/>
                </a:ext>
              </a:extLst>
            </p:cNvPr>
            <p:cNvSpPr/>
            <p:nvPr/>
          </p:nvSpPr>
          <p:spPr>
            <a:xfrm>
              <a:off x="1595633" y="4477090"/>
              <a:ext cx="1066212" cy="250912"/>
            </a:xfrm>
            <a:prstGeom prst="rect">
              <a:avLst/>
            </a:prstGeom>
            <a:solidFill>
              <a:srgbClr val="94B6D2">
                <a:lumMod val="60000"/>
                <a:lumOff val="40000"/>
              </a:srgbClr>
            </a:solidFill>
            <a:ln w="19050" cap="flat" cmpd="sng" algn="ctr">
              <a:solidFill>
                <a:sysClr val="windowText" lastClr="000000"/>
              </a:solidFill>
              <a:prstDash val="solid"/>
            </a:ln>
            <a:effectLst/>
          </p:spPr>
          <p:txBody>
            <a:bodyPr lIns="91440" tIns="0" r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Tw Cen MT"/>
                  <a:ea typeface="+mn-ea"/>
                  <a:cs typeface="+mn-cs"/>
                </a:rPr>
                <a:t>iter</a:t>
              </a:r>
              <a:r>
                <a:rPr kumimoji="0" lang="en-US" sz="1200" b="0" i="0" u="none" strike="noStrike" kern="0" cap="none" spc="0" normalizeH="0" baseline="0" noProof="0" dirty="0">
                  <a:ln>
                    <a:noFill/>
                  </a:ln>
                  <a:solidFill>
                    <a:prstClr val="black"/>
                  </a:solidFill>
                  <a:effectLst/>
                  <a:uLnTx/>
                  <a:uFillTx/>
                  <a:latin typeface="Tw Cen MT"/>
                  <a:ea typeface="+mn-ea"/>
                  <a:cs typeface="+mn-cs"/>
                </a:rPr>
                <a:t>(13)</a:t>
              </a:r>
            </a:p>
          </p:txBody>
        </p:sp>
        <p:cxnSp>
          <p:nvCxnSpPr>
            <p:cNvPr id="115" name="Straight Arrow Connector 114">
              <a:extLst>
                <a:ext uri="{FF2B5EF4-FFF2-40B4-BE49-F238E27FC236}">
                  <a16:creationId xmlns:a16="http://schemas.microsoft.com/office/drawing/2014/main" id="{600F312E-3155-41BA-90F6-33B0AA4AF713}"/>
                </a:ext>
              </a:extLst>
            </p:cNvPr>
            <p:cNvCxnSpPr>
              <a:cxnSpLocks/>
            </p:cNvCxnSpPr>
            <p:nvPr/>
          </p:nvCxnSpPr>
          <p:spPr>
            <a:xfrm>
              <a:off x="1327150" y="3994154"/>
              <a:ext cx="269875" cy="568321"/>
            </a:xfrm>
            <a:prstGeom prst="straightConnector1">
              <a:avLst/>
            </a:prstGeom>
            <a:noFill/>
            <a:ln w="28575" cap="flat" cmpd="sng" algn="ctr">
              <a:solidFill>
                <a:srgbClr val="94B6D2">
                  <a:lumMod val="50000"/>
                </a:srgbClr>
              </a:solidFill>
              <a:prstDash val="solid"/>
              <a:tailEnd type="triangle"/>
            </a:ln>
            <a:effectLst/>
          </p:spPr>
        </p:cxnSp>
        <p:cxnSp>
          <p:nvCxnSpPr>
            <p:cNvPr id="116" name="Straight Arrow Connector 115">
              <a:extLst>
                <a:ext uri="{FF2B5EF4-FFF2-40B4-BE49-F238E27FC236}">
                  <a16:creationId xmlns:a16="http://schemas.microsoft.com/office/drawing/2014/main" id="{50F4FCB7-1BDB-4F53-BE02-DF38AF712A54}"/>
                </a:ext>
              </a:extLst>
            </p:cNvPr>
            <p:cNvCxnSpPr>
              <a:cxnSpLocks/>
            </p:cNvCxnSpPr>
            <p:nvPr/>
          </p:nvCxnSpPr>
          <p:spPr>
            <a:xfrm>
              <a:off x="1460499" y="3962403"/>
              <a:ext cx="130175" cy="266697"/>
            </a:xfrm>
            <a:prstGeom prst="straightConnector1">
              <a:avLst/>
            </a:prstGeom>
            <a:noFill/>
            <a:ln w="28575" cap="flat" cmpd="sng" algn="ctr">
              <a:solidFill>
                <a:srgbClr val="94B6D2">
                  <a:lumMod val="50000"/>
                </a:srgbClr>
              </a:solidFill>
              <a:prstDash val="solid"/>
              <a:tailEnd type="triangle"/>
            </a:ln>
            <a:effectLst/>
          </p:spPr>
        </p:cxnSp>
      </p:grpSp>
      <p:sp>
        <p:nvSpPr>
          <p:cNvPr id="117" name="Rectangle 116">
            <a:extLst>
              <a:ext uri="{FF2B5EF4-FFF2-40B4-BE49-F238E27FC236}">
                <a16:creationId xmlns:a16="http://schemas.microsoft.com/office/drawing/2014/main" id="{CAC3501B-7920-45A7-83E5-52C11359E9B1}"/>
              </a:ext>
            </a:extLst>
          </p:cNvPr>
          <p:cNvSpPr/>
          <p:nvPr/>
        </p:nvSpPr>
        <p:spPr>
          <a:xfrm>
            <a:off x="5176989" y="1764025"/>
            <a:ext cx="4324709" cy="1501747"/>
          </a:xfrm>
          <a:prstGeom prst="rect">
            <a:avLst/>
          </a:prstGeom>
          <a:solidFill>
            <a:srgbClr val="968C8C">
              <a:lumMod val="40000"/>
              <a:lumOff val="60000"/>
            </a:srgbClr>
          </a:solidFill>
          <a:ln w="19050" cap="flat" cmpd="sng" algn="ctr">
            <a:solidFill>
              <a:sysClr val="windowText" lastClr="000000"/>
            </a:solidFill>
            <a:prstDash val="solid"/>
          </a:ln>
          <a:effectLst/>
        </p:spPr>
        <p:txBody>
          <a:bodyPr lIns="91440" tIns="0" rIns="9144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void</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spawner</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(Timestamp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1"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int</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stride)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1"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if</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(!done)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swarm_spawn</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iter</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swarm_spawn</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iter</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swarm_spawn</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spawner</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 stride, 2*stride);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swarm_spawn</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spawner</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12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i</a:t>
            </a: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+ 2*stride, 2*stride);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a:t>
            </a:r>
          </a:p>
        </p:txBody>
      </p:sp>
      <p:cxnSp>
        <p:nvCxnSpPr>
          <p:cNvPr id="118" name="Straight Connector 117">
            <a:extLst>
              <a:ext uri="{FF2B5EF4-FFF2-40B4-BE49-F238E27FC236}">
                <a16:creationId xmlns:a16="http://schemas.microsoft.com/office/drawing/2014/main" id="{F8E20DF8-E18B-4863-AA48-1621B0E43163}"/>
              </a:ext>
            </a:extLst>
          </p:cNvPr>
          <p:cNvCxnSpPr>
            <a:cxnSpLocks/>
          </p:cNvCxnSpPr>
          <p:nvPr/>
        </p:nvCxnSpPr>
        <p:spPr>
          <a:xfrm flipH="1" flipV="1">
            <a:off x="5172226" y="3265771"/>
            <a:ext cx="2710101" cy="661360"/>
          </a:xfrm>
          <a:prstGeom prst="line">
            <a:avLst/>
          </a:prstGeom>
          <a:noFill/>
          <a:ln w="28575" cap="flat" cmpd="sng" algn="ctr">
            <a:solidFill>
              <a:srgbClr val="968C8C">
                <a:lumMod val="75000"/>
              </a:srgbClr>
            </a:solidFill>
            <a:prstDash val="sysDash"/>
          </a:ln>
          <a:effectLst/>
        </p:spPr>
      </p:cxnSp>
      <p:cxnSp>
        <p:nvCxnSpPr>
          <p:cNvPr id="119" name="Straight Connector 118">
            <a:extLst>
              <a:ext uri="{FF2B5EF4-FFF2-40B4-BE49-F238E27FC236}">
                <a16:creationId xmlns:a16="http://schemas.microsoft.com/office/drawing/2014/main" id="{38E283D9-DE71-4C95-82A9-416CE50B34CA}"/>
              </a:ext>
            </a:extLst>
          </p:cNvPr>
          <p:cNvCxnSpPr>
            <a:cxnSpLocks/>
          </p:cNvCxnSpPr>
          <p:nvPr/>
        </p:nvCxnSpPr>
        <p:spPr>
          <a:xfrm flipH="1">
            <a:off x="8394842" y="3248918"/>
            <a:ext cx="1091269" cy="689308"/>
          </a:xfrm>
          <a:prstGeom prst="line">
            <a:avLst/>
          </a:prstGeom>
          <a:noFill/>
          <a:ln w="28575" cap="flat" cmpd="sng" algn="ctr">
            <a:solidFill>
              <a:srgbClr val="968C8C">
                <a:lumMod val="75000"/>
              </a:srgbClr>
            </a:solidFill>
            <a:prstDash val="sysDash"/>
          </a:ln>
          <a:effectLst/>
        </p:spPr>
      </p:cxnSp>
      <p:sp>
        <p:nvSpPr>
          <p:cNvPr id="62" name="Footer Placeholder 3"/>
          <p:cNvSpPr>
            <a:spLocks noGrp="1"/>
          </p:cNvSpPr>
          <p:nvPr>
            <p:ph type="ftr" sz="quarter" idx="11"/>
          </p:nvPr>
        </p:nvSpPr>
        <p:spPr>
          <a:xfrm>
            <a:off x="611142" y="6446837"/>
            <a:ext cx="8557910" cy="365125"/>
          </a:xfrm>
        </p:spPr>
        <p:txBody>
          <a:bodyPr/>
          <a:lstStyle/>
          <a:p>
            <a:r>
              <a:rPr lang="en-US" dirty="0"/>
              <a:t>T4: Compiling Sequential Code for Effective Speculative Parallelization in Hardware</a:t>
            </a:r>
          </a:p>
        </p:txBody>
      </p:sp>
    </p:spTree>
    <p:extLst>
      <p:ext uri="{BB962C8B-B14F-4D97-AF65-F5344CB8AC3E}">
        <p14:creationId xmlns:p14="http://schemas.microsoft.com/office/powerpoint/2010/main" val="4260776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9890-AEFB-46D9-BF2E-4D4999844EBE}"/>
              </a:ext>
            </a:extLst>
          </p:cNvPr>
          <p:cNvSpPr>
            <a:spLocks noGrp="1"/>
          </p:cNvSpPr>
          <p:nvPr>
            <p:ph type="title"/>
          </p:nvPr>
        </p:nvSpPr>
        <p:spPr/>
        <p:txBody>
          <a:bodyPr>
            <a:normAutofit fontScale="90000"/>
          </a:bodyPr>
          <a:lstStyle/>
          <a:p>
            <a:r>
              <a:rPr lang="en-US" dirty="0"/>
              <a:t>Hierarchical timestamps preserve program order</a:t>
            </a:r>
          </a:p>
        </p:txBody>
      </p:sp>
      <p:sp>
        <p:nvSpPr>
          <p:cNvPr id="3" name="Content Placeholder 2">
            <a:extLst>
              <a:ext uri="{FF2B5EF4-FFF2-40B4-BE49-F238E27FC236}">
                <a16:creationId xmlns:a16="http://schemas.microsoft.com/office/drawing/2014/main" id="{6F6BC870-AF35-4598-9936-BF50E6B3E0E0}"/>
              </a:ext>
            </a:extLst>
          </p:cNvPr>
          <p:cNvSpPr>
            <a:spLocks noGrp="1"/>
          </p:cNvSpPr>
          <p:nvPr>
            <p:ph idx="1"/>
          </p:nvPr>
        </p:nvSpPr>
        <p:spPr>
          <a:xfrm>
            <a:off x="611142" y="1508852"/>
            <a:ext cx="5926751" cy="4619232"/>
          </a:xfrm>
        </p:spPr>
        <p:txBody>
          <a:bodyPr>
            <a:normAutofit fontScale="92500" lnSpcReduction="20000"/>
          </a:bodyPr>
          <a:lstStyle/>
          <a:p>
            <a:r>
              <a:rPr lang="en-US" dirty="0"/>
              <a:t>Must generate timestamps for arbitrary control-flow graph.</a:t>
            </a:r>
          </a:p>
          <a:p>
            <a:r>
              <a:rPr lang="en-US" dirty="0"/>
              <a:t>Topological sorting gives timestamps for acyclic control-flow (sub)graphs.</a:t>
            </a:r>
          </a:p>
          <a:p>
            <a:r>
              <a:rPr lang="en-US" dirty="0"/>
              <a:t>Targeting Fractal extension of Swarm hardware architecture [ISCA’17].</a:t>
            </a:r>
          </a:p>
          <a:p>
            <a:r>
              <a:rPr lang="en-US" dirty="0"/>
              <a:t>Loops, function calls handled by creating subdomains of timestamps.</a:t>
            </a:r>
          </a:p>
          <a:p>
            <a:r>
              <a:rPr lang="en-US" dirty="0"/>
              <a:t>Fractal hardware tracks hierarchy of timestamps, preserves apparent sequential execution. </a:t>
            </a:r>
          </a:p>
          <a:p>
            <a:endParaRPr lang="en-US" dirty="0"/>
          </a:p>
        </p:txBody>
      </p:sp>
      <p:sp>
        <p:nvSpPr>
          <p:cNvPr id="5" name="Slide Number Placeholder 4">
            <a:extLst>
              <a:ext uri="{FF2B5EF4-FFF2-40B4-BE49-F238E27FC236}">
                <a16:creationId xmlns:a16="http://schemas.microsoft.com/office/drawing/2014/main" id="{360B35C5-5131-497D-AD0F-90B22D61CF32}"/>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7" name="Rectangle 6">
            <a:extLst>
              <a:ext uri="{FF2B5EF4-FFF2-40B4-BE49-F238E27FC236}">
                <a16:creationId xmlns:a16="http://schemas.microsoft.com/office/drawing/2014/main" id="{421ED542-D011-47D7-A68C-920078214A88}"/>
              </a:ext>
            </a:extLst>
          </p:cNvPr>
          <p:cNvSpPr/>
          <p:nvPr/>
        </p:nvSpPr>
        <p:spPr>
          <a:xfrm>
            <a:off x="6831188" y="1921267"/>
            <a:ext cx="2439821" cy="3767998"/>
          </a:xfrm>
          <a:prstGeom prst="rect">
            <a:avLst/>
          </a:prstGeom>
          <a:solidFill>
            <a:srgbClr val="94B6D2">
              <a:lumMod val="20000"/>
              <a:lumOff val="80000"/>
            </a:srgbClr>
          </a:solidFill>
          <a:ln w="19050" cap="flat" cmpd="sng" algn="ctr">
            <a:solidFill>
              <a:srgbClr val="94B6D2">
                <a:shade val="50000"/>
              </a:srgbClr>
            </a:solidFill>
            <a:prstDash val="solid"/>
          </a:ln>
          <a:effectLst/>
        </p:spPr>
        <p:txBody>
          <a:bodyPr lIns="0" tIns="0" rIns="0" b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foo(</a:t>
            </a:r>
            <a:r>
              <a:rPr kumimoji="0" lang="en-US" sz="1600" b="0" i="0" u="none" strike="noStrike" kern="0" cap="none" spc="0" normalizeH="0" baseline="0" noProof="0" dirty="0" err="1">
                <a:ln>
                  <a:noFill/>
                </a:ln>
                <a:solidFill>
                  <a:prstClr val="black"/>
                </a:solidFill>
                <a:effectLst/>
                <a:uLnTx/>
                <a:uFillTx/>
                <a:latin typeface="Tw Cen MT"/>
                <a:ea typeface="+mn-ea"/>
                <a:cs typeface="+mn-cs"/>
              </a:rPr>
              <a:t>ptr</a:t>
            </a:r>
            <a:r>
              <a:rPr kumimoji="0" lang="en-US" sz="1600" b="0" i="0" u="none" strike="noStrike" kern="0" cap="none" spc="0" normalizeH="0" baseline="0" noProof="0" dirty="0">
                <a:ln>
                  <a:noFill/>
                </a:ln>
                <a:solidFill>
                  <a:prstClr val="black"/>
                </a:solidFill>
                <a:effectLst/>
                <a:uLnTx/>
                <a:uFillTx/>
                <a:latin typeface="Tw Cen MT"/>
                <a:ea typeface="+mn-ea"/>
                <a:cs typeface="+mn-cs"/>
              </a:rPr>
              <a:t>)</a:t>
            </a:r>
          </a:p>
        </p:txBody>
      </p:sp>
      <p:sp>
        <p:nvSpPr>
          <p:cNvPr id="8" name="Rectangle 7">
            <a:extLst>
              <a:ext uri="{FF2B5EF4-FFF2-40B4-BE49-F238E27FC236}">
                <a16:creationId xmlns:a16="http://schemas.microsoft.com/office/drawing/2014/main" id="{BB482FDC-5CCF-4397-A9AF-33CB0257B3E9}"/>
              </a:ext>
            </a:extLst>
          </p:cNvPr>
          <p:cNvSpPr/>
          <p:nvPr/>
        </p:nvSpPr>
        <p:spPr>
          <a:xfrm>
            <a:off x="7061863" y="2461237"/>
            <a:ext cx="1297085" cy="802069"/>
          </a:xfrm>
          <a:prstGeom prst="rect">
            <a:avLst/>
          </a:prstGeom>
          <a:solidFill>
            <a:srgbClr val="94B6D2">
              <a:lumMod val="40000"/>
              <a:lumOff val="60000"/>
            </a:srgbClr>
          </a:solidFill>
          <a:ln w="19050" cap="flat" cmpd="sng" algn="ctr">
            <a:solidFill>
              <a:srgbClr val="94B6D2">
                <a:shade val="50000"/>
              </a:srgbClr>
            </a:solidFill>
            <a:prstDash val="solid"/>
          </a:ln>
          <a:effectLst/>
        </p:spPr>
        <p:txBody>
          <a:bodyPr vert="horz" lIns="0" tIns="0" rIns="0" bIns="0" rtlCol="0" anchor="ctr"/>
          <a:lstStyle/>
          <a:p>
            <a:pPr lvl="0" defTabSz="914400">
              <a:defRPr/>
            </a:pPr>
            <a:r>
              <a:rPr lang="en-US" sz="1600" kern="0" dirty="0">
                <a:solidFill>
                  <a:prstClr val="black"/>
                </a:solidFill>
                <a:latin typeface="Tw Cen MT"/>
              </a:rPr>
              <a:t>entry:</a:t>
            </a:r>
          </a:p>
          <a:p>
            <a:pPr lvl="0" defTabSz="914400">
              <a:defRPr/>
            </a:pPr>
            <a:r>
              <a:rPr lang="en-US" sz="1600" kern="0" dirty="0">
                <a:solidFill>
                  <a:prstClr val="black"/>
                </a:solidFill>
                <a:latin typeface="Tw Cen MT"/>
              </a:rPr>
              <a:t>  x = </a:t>
            </a:r>
            <a:r>
              <a:rPr lang="en-US" sz="1600" b="1" kern="0" dirty="0">
                <a:solidFill>
                  <a:prstClr val="black"/>
                </a:solidFill>
                <a:latin typeface="Tw Cen MT"/>
              </a:rPr>
              <a:t>load</a:t>
            </a:r>
            <a:r>
              <a:rPr lang="en-US" sz="1600" kern="0" dirty="0">
                <a:solidFill>
                  <a:prstClr val="black"/>
                </a:solidFill>
                <a:latin typeface="Tw Cen MT"/>
              </a:rPr>
              <a:t> </a:t>
            </a:r>
            <a:r>
              <a:rPr lang="en-US" sz="1600" kern="0" dirty="0" err="1">
                <a:solidFill>
                  <a:prstClr val="black"/>
                </a:solidFill>
                <a:latin typeface="Tw Cen MT"/>
              </a:rPr>
              <a:t>ptr</a:t>
            </a:r>
            <a:endParaRPr lang="en-US" sz="1600" kern="0" dirty="0">
              <a:solidFill>
                <a:prstClr val="black"/>
              </a:solidFill>
              <a:latin typeface="Tw Cen MT"/>
            </a:endParaRPr>
          </a:p>
          <a:p>
            <a:pPr lvl="0" defTabSz="914400">
              <a:defRPr/>
            </a:pPr>
            <a:r>
              <a:rPr lang="en-US" sz="1600" kern="0" dirty="0">
                <a:solidFill>
                  <a:prstClr val="black"/>
                </a:solidFill>
                <a:latin typeface="Tw Cen MT"/>
              </a:rPr>
              <a:t>  </a:t>
            </a:r>
            <a:r>
              <a:rPr lang="en-US" sz="1600" b="1" kern="0" dirty="0" err="1">
                <a:solidFill>
                  <a:prstClr val="black"/>
                </a:solidFill>
                <a:latin typeface="Tw Cen MT"/>
              </a:rPr>
              <a:t>br</a:t>
            </a:r>
            <a:r>
              <a:rPr lang="en-US" sz="1600" kern="0" dirty="0">
                <a:solidFill>
                  <a:prstClr val="black"/>
                </a:solidFill>
                <a:latin typeface="Tw Cen MT"/>
              </a:rPr>
              <a:t> x, then, end</a:t>
            </a:r>
          </a:p>
        </p:txBody>
      </p:sp>
      <p:sp>
        <p:nvSpPr>
          <p:cNvPr id="9" name="Rectangle 8">
            <a:extLst>
              <a:ext uri="{FF2B5EF4-FFF2-40B4-BE49-F238E27FC236}">
                <a16:creationId xmlns:a16="http://schemas.microsoft.com/office/drawing/2014/main" id="{35DA3275-7441-4EED-8EA5-99A266357235}"/>
              </a:ext>
            </a:extLst>
          </p:cNvPr>
          <p:cNvSpPr/>
          <p:nvPr/>
        </p:nvSpPr>
        <p:spPr>
          <a:xfrm>
            <a:off x="7471636" y="3589457"/>
            <a:ext cx="1601488" cy="802069"/>
          </a:xfrm>
          <a:prstGeom prst="rect">
            <a:avLst/>
          </a:prstGeom>
          <a:solidFill>
            <a:srgbClr val="94B6D2">
              <a:lumMod val="40000"/>
              <a:lumOff val="60000"/>
            </a:srgbClr>
          </a:solidFill>
          <a:ln w="19050" cap="flat" cmpd="sng" algn="ctr">
            <a:solidFill>
              <a:srgbClr val="94B6D2">
                <a:shade val="50000"/>
              </a:srgbClr>
            </a:solidFill>
            <a:prstDash val="solid"/>
          </a:ln>
          <a:effectLst/>
        </p:spPr>
        <p:txBody>
          <a:bodyPr vert="horz" lIns="0" tIns="0" rIns="0" bIns="0" rtlCol="0" anchor="ctr"/>
          <a:lstStyle/>
          <a:p>
            <a:pPr lvl="0" defTabSz="914400">
              <a:defRPr/>
            </a:pPr>
            <a:r>
              <a:rPr lang="en-US" sz="1600" kern="0" dirty="0">
                <a:solidFill>
                  <a:prstClr val="black"/>
                </a:solidFill>
                <a:latin typeface="Tw Cen MT"/>
              </a:rPr>
              <a:t>then:</a:t>
            </a:r>
          </a:p>
          <a:p>
            <a:pPr lvl="0" defTabSz="914400">
              <a:defRPr/>
            </a:pPr>
            <a:r>
              <a:rPr lang="en-US" sz="1600" b="1" kern="0" dirty="0">
                <a:solidFill>
                  <a:prstClr val="black"/>
                </a:solidFill>
                <a:latin typeface="Tw Cen MT"/>
              </a:rPr>
              <a:t>  call</a:t>
            </a:r>
            <a:r>
              <a:rPr lang="en-US" sz="1600" kern="0" dirty="0">
                <a:solidFill>
                  <a:prstClr val="black"/>
                </a:solidFill>
                <a:latin typeface="Tw Cen MT"/>
              </a:rPr>
              <a:t> bar()</a:t>
            </a:r>
          </a:p>
          <a:p>
            <a:pPr lvl="0" defTabSz="914400">
              <a:defRPr/>
            </a:pPr>
            <a:r>
              <a:rPr lang="en-US" sz="1600" kern="0" dirty="0">
                <a:solidFill>
                  <a:prstClr val="black"/>
                </a:solidFill>
                <a:latin typeface="Tw Cen MT"/>
              </a:rPr>
              <a:t>  </a:t>
            </a:r>
            <a:r>
              <a:rPr lang="en-US" sz="1600" kern="0" dirty="0" err="1">
                <a:solidFill>
                  <a:prstClr val="black"/>
                </a:solidFill>
                <a:latin typeface="Tw Cen MT"/>
              </a:rPr>
              <a:t>br</a:t>
            </a:r>
            <a:r>
              <a:rPr lang="en-US" sz="1600" kern="0" dirty="0">
                <a:solidFill>
                  <a:prstClr val="black"/>
                </a:solidFill>
                <a:latin typeface="Tw Cen MT"/>
              </a:rPr>
              <a:t> end</a:t>
            </a:r>
          </a:p>
        </p:txBody>
      </p:sp>
      <p:sp>
        <p:nvSpPr>
          <p:cNvPr id="10" name="Rectangle 9">
            <a:extLst>
              <a:ext uri="{FF2B5EF4-FFF2-40B4-BE49-F238E27FC236}">
                <a16:creationId xmlns:a16="http://schemas.microsoft.com/office/drawing/2014/main" id="{54198D62-F342-4ECE-995A-5D622DC4E9C7}"/>
              </a:ext>
            </a:extLst>
          </p:cNvPr>
          <p:cNvSpPr/>
          <p:nvPr/>
        </p:nvSpPr>
        <p:spPr>
          <a:xfrm>
            <a:off x="7061863" y="4717677"/>
            <a:ext cx="1054592" cy="729186"/>
          </a:xfrm>
          <a:prstGeom prst="rect">
            <a:avLst/>
          </a:prstGeom>
          <a:solidFill>
            <a:srgbClr val="94B6D2">
              <a:lumMod val="40000"/>
              <a:lumOff val="60000"/>
            </a:srgbClr>
          </a:solidFill>
          <a:ln w="19050" cap="flat" cmpd="sng" algn="ctr">
            <a:solidFill>
              <a:srgbClr val="94B6D2">
                <a:shade val="50000"/>
              </a:srgbClr>
            </a:solidFill>
            <a:prstDash val="solid"/>
          </a:ln>
          <a:effectLst/>
        </p:spPr>
        <p:txBody>
          <a:bodyPr vert="horz" lIns="0" tIns="0" rIns="0" bIns="0" rtlCol="0" anchor="ctr"/>
          <a:lstStyle/>
          <a:p>
            <a:pPr lvl="0" defTabSz="914400">
              <a:defRPr/>
            </a:pPr>
            <a:r>
              <a:rPr lang="en-US" sz="1600" kern="0" dirty="0">
                <a:solidFill>
                  <a:prstClr val="black"/>
                </a:solidFill>
                <a:latin typeface="Tw Cen MT"/>
              </a:rPr>
              <a:t>end:</a:t>
            </a:r>
          </a:p>
          <a:p>
            <a:pPr lvl="0" defTabSz="914400">
              <a:defRPr/>
            </a:pPr>
            <a:r>
              <a:rPr lang="en-US" sz="1600" b="1" kern="0" dirty="0">
                <a:solidFill>
                  <a:prstClr val="black"/>
                </a:solidFill>
                <a:latin typeface="Tw Cen MT"/>
              </a:rPr>
              <a:t>  store</a:t>
            </a:r>
            <a:r>
              <a:rPr lang="en-US" sz="1600" kern="0" dirty="0">
                <a:solidFill>
                  <a:prstClr val="black"/>
                </a:solidFill>
                <a:latin typeface="Tw Cen MT"/>
              </a:rPr>
              <a:t> </a:t>
            </a:r>
            <a:r>
              <a:rPr lang="en-US" sz="1600" kern="0" dirty="0" err="1">
                <a:solidFill>
                  <a:prstClr val="black"/>
                </a:solidFill>
                <a:latin typeface="Tw Cen MT"/>
              </a:rPr>
              <a:t>ptr</a:t>
            </a:r>
            <a:r>
              <a:rPr lang="en-US" sz="1600" kern="0" dirty="0">
                <a:solidFill>
                  <a:prstClr val="black"/>
                </a:solidFill>
                <a:latin typeface="Tw Cen MT"/>
              </a:rPr>
              <a:t>, 0</a:t>
            </a:r>
          </a:p>
          <a:p>
            <a:pPr lvl="0" defTabSz="914400">
              <a:defRPr/>
            </a:pPr>
            <a:r>
              <a:rPr lang="en-US" sz="1600" b="1" kern="0" dirty="0">
                <a:solidFill>
                  <a:prstClr val="black"/>
                </a:solidFill>
                <a:latin typeface="Tw Cen MT"/>
              </a:rPr>
              <a:t>  ret</a:t>
            </a:r>
          </a:p>
        </p:txBody>
      </p:sp>
      <p:grpSp>
        <p:nvGrpSpPr>
          <p:cNvPr id="82" name="Group 81">
            <a:extLst>
              <a:ext uri="{FF2B5EF4-FFF2-40B4-BE49-F238E27FC236}">
                <a16:creationId xmlns:a16="http://schemas.microsoft.com/office/drawing/2014/main" id="{3D186AA6-6BE6-4150-A73A-85A88F0FFCDB}"/>
              </a:ext>
            </a:extLst>
          </p:cNvPr>
          <p:cNvGrpSpPr/>
          <p:nvPr/>
        </p:nvGrpSpPr>
        <p:grpSpPr>
          <a:xfrm>
            <a:off x="9425940" y="1859974"/>
            <a:ext cx="2613660" cy="3990108"/>
            <a:chOff x="9425940" y="1859974"/>
            <a:chExt cx="2613660" cy="3990108"/>
          </a:xfrm>
        </p:grpSpPr>
        <p:sp>
          <p:nvSpPr>
            <p:cNvPr id="11" name="Rectangle 10">
              <a:extLst>
                <a:ext uri="{FF2B5EF4-FFF2-40B4-BE49-F238E27FC236}">
                  <a16:creationId xmlns:a16="http://schemas.microsoft.com/office/drawing/2014/main" id="{D4B9CAA3-94AE-4D0F-A67F-05F13F79BE3A}"/>
                </a:ext>
              </a:extLst>
            </p:cNvPr>
            <p:cNvSpPr/>
            <p:nvPr/>
          </p:nvSpPr>
          <p:spPr>
            <a:xfrm>
              <a:off x="9425940" y="1859974"/>
              <a:ext cx="2613660" cy="3990108"/>
            </a:xfrm>
            <a:prstGeom prst="rect">
              <a:avLst/>
            </a:prstGeom>
            <a:solidFill>
              <a:srgbClr val="FCF2EC"/>
            </a:solidFill>
            <a:ln w="19050" cap="flat" cmpd="sng" algn="ctr">
              <a:solidFill>
                <a:srgbClr val="944A1C"/>
              </a:solidFill>
              <a:prstDash val="solid"/>
            </a:ln>
            <a:effectLst/>
          </p:spPr>
          <p:txBody>
            <a:bodyPr lIns="0" tIns="0" rIns="0" b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a:ea typeface="+mn-ea"/>
                  <a:cs typeface="+mn-cs"/>
                </a:rPr>
                <a:t>bar()</a:t>
              </a:r>
            </a:p>
          </p:txBody>
        </p:sp>
        <p:sp>
          <p:nvSpPr>
            <p:cNvPr id="12" name="Rectangle 11">
              <a:extLst>
                <a:ext uri="{FF2B5EF4-FFF2-40B4-BE49-F238E27FC236}">
                  <a16:creationId xmlns:a16="http://schemas.microsoft.com/office/drawing/2014/main" id="{D6F39EC1-6FD6-476B-B620-A99352A8CF77}"/>
                </a:ext>
              </a:extLst>
            </p:cNvPr>
            <p:cNvSpPr/>
            <p:nvPr/>
          </p:nvSpPr>
          <p:spPr>
            <a:xfrm>
              <a:off x="10333784" y="2367273"/>
              <a:ext cx="1045952" cy="552331"/>
            </a:xfrm>
            <a:prstGeom prst="rect">
              <a:avLst/>
            </a:prstGeom>
            <a:solidFill>
              <a:srgbClr val="F8E6DA"/>
            </a:solidFill>
            <a:ln w="19050" cap="flat" cmpd="sng" algn="ctr">
              <a:solidFill>
                <a:srgbClr val="944A1C"/>
              </a:solidFill>
              <a:prstDash val="solid"/>
            </a:ln>
            <a:effectLst/>
          </p:spPr>
          <p:txBody>
            <a:bodyPr vert="horz" lIns="0" tIns="0" rIns="0" bIns="0" rtlCol="0" anchor="ctr"/>
            <a:lstStyle/>
            <a:p>
              <a:pPr lvl="0" defTabSz="914400">
                <a:defRPr/>
              </a:pPr>
              <a:r>
                <a:rPr lang="en-US" sz="1600" kern="0" dirty="0">
                  <a:solidFill>
                    <a:prstClr val="black"/>
                  </a:solidFill>
                  <a:latin typeface="Tw Cen MT"/>
                </a:rPr>
                <a:t>entry:</a:t>
              </a:r>
            </a:p>
            <a:p>
              <a:pPr lvl="0" defTabSz="914400">
                <a:defRPr/>
              </a:pPr>
              <a:r>
                <a:rPr lang="en-US" sz="1600" b="1" kern="0" dirty="0">
                  <a:solidFill>
                    <a:prstClr val="black"/>
                  </a:solidFill>
                  <a:latin typeface="Tw Cen MT"/>
                </a:rPr>
                <a:t>  </a:t>
              </a:r>
              <a:r>
                <a:rPr lang="en-US" sz="1600" b="1" kern="0" dirty="0" err="1">
                  <a:solidFill>
                    <a:prstClr val="black"/>
                  </a:solidFill>
                  <a:latin typeface="Tw Cen MT"/>
                </a:rPr>
                <a:t>br</a:t>
              </a:r>
              <a:r>
                <a:rPr lang="en-US" sz="1600" kern="0" dirty="0">
                  <a:solidFill>
                    <a:prstClr val="black"/>
                  </a:solidFill>
                  <a:latin typeface="Tw Cen MT"/>
                </a:rPr>
                <a:t> loop</a:t>
              </a:r>
            </a:p>
          </p:txBody>
        </p:sp>
        <p:sp>
          <p:nvSpPr>
            <p:cNvPr id="15" name="Rectangle 14">
              <a:extLst>
                <a:ext uri="{FF2B5EF4-FFF2-40B4-BE49-F238E27FC236}">
                  <a16:creationId xmlns:a16="http://schemas.microsoft.com/office/drawing/2014/main" id="{222F9D17-65AE-4D38-A4FF-59CD41707B13}"/>
                </a:ext>
              </a:extLst>
            </p:cNvPr>
            <p:cNvSpPr/>
            <p:nvPr/>
          </p:nvSpPr>
          <p:spPr>
            <a:xfrm>
              <a:off x="10333784" y="5101566"/>
              <a:ext cx="1045951" cy="563945"/>
            </a:xfrm>
            <a:prstGeom prst="rect">
              <a:avLst/>
            </a:prstGeom>
            <a:solidFill>
              <a:srgbClr val="F8E6DA"/>
            </a:solidFill>
            <a:ln w="19050" cap="flat" cmpd="sng" algn="ctr">
              <a:solidFill>
                <a:srgbClr val="944A1C"/>
              </a:solidFill>
              <a:prstDash val="solid"/>
            </a:ln>
            <a:effectLst/>
          </p:spPr>
          <p:txBody>
            <a:bodyPr vert="horz" lIns="0" tIns="0" rIns="0" bIns="0" rtlCol="0" anchor="ctr"/>
            <a:lstStyle/>
            <a:p>
              <a:pPr lvl="0" defTabSz="914400">
                <a:defRPr/>
              </a:pPr>
              <a:r>
                <a:rPr lang="en-US" sz="1600" kern="0" dirty="0">
                  <a:solidFill>
                    <a:prstClr val="black"/>
                  </a:solidFill>
                  <a:latin typeface="Tw Cen MT"/>
                </a:rPr>
                <a:t>exit:</a:t>
              </a:r>
            </a:p>
            <a:p>
              <a:pPr lvl="0" defTabSz="914400">
                <a:defRPr/>
              </a:pPr>
              <a:r>
                <a:rPr lang="en-US" sz="1600" b="1" kern="0" dirty="0">
                  <a:solidFill>
                    <a:prstClr val="black"/>
                  </a:solidFill>
                  <a:latin typeface="Tw Cen MT"/>
                </a:rPr>
                <a:t>  ret</a:t>
              </a:r>
              <a:endParaRPr lang="en-US" sz="1600" kern="0" dirty="0">
                <a:solidFill>
                  <a:prstClr val="black"/>
                </a:solidFill>
                <a:latin typeface="Tw Cen MT"/>
              </a:endParaRPr>
            </a:p>
          </p:txBody>
        </p:sp>
        <p:cxnSp>
          <p:nvCxnSpPr>
            <p:cNvPr id="17" name="Straight Arrow Connector 16">
              <a:extLst>
                <a:ext uri="{FF2B5EF4-FFF2-40B4-BE49-F238E27FC236}">
                  <a16:creationId xmlns:a16="http://schemas.microsoft.com/office/drawing/2014/main" id="{E745F372-48CD-4585-B8F2-64930745B7FC}"/>
                </a:ext>
              </a:extLst>
            </p:cNvPr>
            <p:cNvCxnSpPr>
              <a:cxnSpLocks/>
              <a:stCxn id="12" idx="2"/>
              <a:endCxn id="13" idx="0"/>
            </p:cNvCxnSpPr>
            <p:nvPr/>
          </p:nvCxnSpPr>
          <p:spPr>
            <a:xfrm>
              <a:off x="10856760" y="2919604"/>
              <a:ext cx="0" cy="32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6FF304-7389-48AA-8BE8-122D8D5E5B19}"/>
                </a:ext>
              </a:extLst>
            </p:cNvPr>
            <p:cNvCxnSpPr>
              <a:cxnSpLocks/>
              <a:stCxn id="13" idx="2"/>
              <a:endCxn id="15" idx="0"/>
            </p:cNvCxnSpPr>
            <p:nvPr/>
          </p:nvCxnSpPr>
          <p:spPr>
            <a:xfrm>
              <a:off x="10856760" y="4638707"/>
              <a:ext cx="0" cy="4628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36CDFF3-3EC8-4A07-AC17-8547A00D5AF6}"/>
                </a:ext>
              </a:extLst>
            </p:cNvPr>
            <p:cNvCxnSpPr>
              <a:cxnSpLocks/>
            </p:cNvCxnSpPr>
            <p:nvPr/>
          </p:nvCxnSpPr>
          <p:spPr>
            <a:xfrm rot="10800000">
              <a:off x="9793987" y="3473091"/>
              <a:ext cx="1390106" cy="1031720"/>
            </a:xfrm>
            <a:prstGeom prst="bentConnector3">
              <a:avLst>
                <a:gd name="adj1" fmla="val 11440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412B7DC-FBA4-41E4-B487-405B4549AC41}"/>
                </a:ext>
              </a:extLst>
            </p:cNvPr>
            <p:cNvSpPr/>
            <p:nvPr/>
          </p:nvSpPr>
          <p:spPr>
            <a:xfrm>
              <a:off x="9793984" y="3249340"/>
              <a:ext cx="2125552" cy="1389367"/>
            </a:xfrm>
            <a:prstGeom prst="rect">
              <a:avLst/>
            </a:prstGeom>
            <a:solidFill>
              <a:srgbClr val="F8E6DA"/>
            </a:solidFill>
            <a:ln w="19050" cap="flat" cmpd="sng" algn="ctr">
              <a:solidFill>
                <a:srgbClr val="944A1C"/>
              </a:solidFill>
              <a:prstDash val="solid"/>
            </a:ln>
            <a:effectLst/>
          </p:spPr>
          <p:txBody>
            <a:bodyPr vert="horz" lIns="0" tIns="0" rIns="0" bIns="0" rtlCol="0" anchor="ctr"/>
            <a:lstStyle/>
            <a:p>
              <a:pPr lvl="0" defTabSz="914400">
                <a:defRPr/>
              </a:pPr>
              <a:r>
                <a:rPr lang="en-US" sz="1600" kern="0" dirty="0">
                  <a:solidFill>
                    <a:prstClr val="black"/>
                  </a:solidFill>
                  <a:latin typeface="Tw Cen MT"/>
                </a:rPr>
                <a:t>loop:</a:t>
              </a:r>
            </a:p>
            <a:p>
              <a:pPr lvl="0" defTabSz="914400">
                <a:defRPr/>
              </a:pPr>
              <a:r>
                <a:rPr lang="en-US" sz="1600" kern="0" dirty="0">
                  <a:solidFill>
                    <a:prstClr val="black"/>
                  </a:solidFill>
                  <a:latin typeface="Tw Cen MT"/>
                </a:rPr>
                <a:t>  </a:t>
              </a:r>
              <a:r>
                <a:rPr lang="en-US" sz="1600" kern="0" dirty="0" err="1">
                  <a:solidFill>
                    <a:prstClr val="black"/>
                  </a:solidFill>
                  <a:latin typeface="Tw Cen MT"/>
                </a:rPr>
                <a:t>i</a:t>
              </a:r>
              <a:r>
                <a:rPr lang="en-US" sz="1600" kern="0" dirty="0">
                  <a:solidFill>
                    <a:prstClr val="black"/>
                  </a:solidFill>
                  <a:latin typeface="Tw Cen MT"/>
                </a:rPr>
                <a:t> = </a:t>
              </a:r>
              <a:r>
                <a:rPr lang="el-GR" sz="1600" b="1" kern="0" dirty="0">
                  <a:solidFill>
                    <a:prstClr val="black"/>
                  </a:solidFill>
                  <a:latin typeface="Tw Cen MT"/>
                </a:rPr>
                <a:t>φ</a:t>
              </a:r>
              <a:r>
                <a:rPr lang="en-US" sz="1600" kern="0" dirty="0">
                  <a:solidFill>
                    <a:prstClr val="black"/>
                  </a:solidFill>
                  <a:latin typeface="Tw Cen MT"/>
                </a:rPr>
                <a:t>([0,entry];[</a:t>
              </a:r>
              <a:r>
                <a:rPr lang="en-US" sz="1600" kern="0" dirty="0" err="1">
                  <a:solidFill>
                    <a:prstClr val="black"/>
                  </a:solidFill>
                  <a:latin typeface="Tw Cen MT"/>
                </a:rPr>
                <a:t>inc,loop</a:t>
              </a:r>
              <a:r>
                <a:rPr lang="en-US" sz="1600" kern="0" dirty="0">
                  <a:solidFill>
                    <a:prstClr val="black"/>
                  </a:solidFill>
                  <a:latin typeface="Tw Cen MT"/>
                </a:rPr>
                <a:t>])</a:t>
              </a:r>
            </a:p>
            <a:p>
              <a:pPr lvl="0" defTabSz="914400">
                <a:defRPr/>
              </a:pPr>
              <a:r>
                <a:rPr lang="en-US" sz="1600" kern="0" dirty="0">
                  <a:solidFill>
                    <a:prstClr val="black"/>
                  </a:solidFill>
                  <a:latin typeface="Tw Cen MT"/>
                </a:rPr>
                <a:t>  </a:t>
              </a:r>
              <a:r>
                <a:rPr lang="en-US" sz="1600" b="1" kern="0" dirty="0">
                  <a:solidFill>
                    <a:prstClr val="black"/>
                  </a:solidFill>
                  <a:latin typeface="Tw Cen MT"/>
                </a:rPr>
                <a:t>store</a:t>
              </a:r>
              <a:r>
                <a:rPr lang="en-US" sz="1600" kern="0" dirty="0">
                  <a:solidFill>
                    <a:prstClr val="black"/>
                  </a:solidFill>
                  <a:latin typeface="Tw Cen MT"/>
                </a:rPr>
                <a:t> </a:t>
              </a:r>
              <a:r>
                <a:rPr lang="en-US" sz="1600" kern="0" dirty="0" err="1">
                  <a:solidFill>
                    <a:prstClr val="black"/>
                  </a:solidFill>
                  <a:latin typeface="Tw Cen MT"/>
                </a:rPr>
                <a:t>arr</a:t>
              </a:r>
              <a:r>
                <a:rPr lang="en-US" sz="1600" kern="0" dirty="0">
                  <a:solidFill>
                    <a:prstClr val="black"/>
                  </a:solidFill>
                  <a:latin typeface="Tw Cen MT"/>
                </a:rPr>
                <a:t>[</a:t>
              </a:r>
              <a:r>
                <a:rPr lang="en-US" sz="1600" kern="0" dirty="0" err="1">
                  <a:solidFill>
                    <a:prstClr val="black"/>
                  </a:solidFill>
                  <a:latin typeface="Tw Cen MT"/>
                </a:rPr>
                <a:t>i</a:t>
              </a:r>
              <a:r>
                <a:rPr lang="en-US" sz="1600" kern="0" dirty="0">
                  <a:solidFill>
                    <a:prstClr val="black"/>
                  </a:solidFill>
                  <a:latin typeface="Tw Cen MT"/>
                </a:rPr>
                <a:t>], 42 </a:t>
              </a:r>
            </a:p>
            <a:p>
              <a:pPr lvl="0" defTabSz="914400">
                <a:defRPr/>
              </a:pPr>
              <a:r>
                <a:rPr lang="en-US" sz="1600" kern="0" dirty="0">
                  <a:solidFill>
                    <a:prstClr val="black"/>
                  </a:solidFill>
                  <a:latin typeface="Tw Cen MT"/>
                </a:rPr>
                <a:t>  </a:t>
              </a:r>
              <a:r>
                <a:rPr lang="en-US" sz="1600" kern="0" dirty="0" err="1">
                  <a:solidFill>
                    <a:prstClr val="black"/>
                  </a:solidFill>
                  <a:latin typeface="Tw Cen MT"/>
                </a:rPr>
                <a:t>inc</a:t>
              </a:r>
              <a:r>
                <a:rPr lang="en-US" sz="1600" kern="0" dirty="0">
                  <a:solidFill>
                    <a:prstClr val="black"/>
                  </a:solidFill>
                  <a:latin typeface="Tw Cen MT"/>
                </a:rPr>
                <a:t> = </a:t>
              </a:r>
              <a:r>
                <a:rPr lang="en-US" sz="1600" kern="0" dirty="0" err="1">
                  <a:solidFill>
                    <a:prstClr val="black"/>
                  </a:solidFill>
                  <a:latin typeface="Tw Cen MT"/>
                </a:rPr>
                <a:t>i</a:t>
              </a:r>
              <a:r>
                <a:rPr lang="en-US" sz="1600" kern="0" dirty="0">
                  <a:solidFill>
                    <a:prstClr val="black"/>
                  </a:solidFill>
                  <a:latin typeface="Tw Cen MT"/>
                </a:rPr>
                <a:t> + 1</a:t>
              </a:r>
            </a:p>
            <a:p>
              <a:pPr lvl="0" defTabSz="914400">
                <a:defRPr/>
              </a:pPr>
              <a:r>
                <a:rPr lang="en-US" sz="1600" kern="0" dirty="0">
                  <a:solidFill>
                    <a:prstClr val="black"/>
                  </a:solidFill>
                  <a:latin typeface="Tw Cen MT"/>
                </a:rPr>
                <a:t>  </a:t>
              </a:r>
              <a:r>
                <a:rPr lang="en-US" sz="1600" b="1" i="1" kern="0" dirty="0" err="1">
                  <a:solidFill>
                    <a:prstClr val="black"/>
                  </a:solidFill>
                  <a:latin typeface="Tw Cen MT"/>
                </a:rPr>
                <a:t>br</a:t>
              </a:r>
              <a:r>
                <a:rPr lang="en-US" sz="1600" kern="0" dirty="0">
                  <a:solidFill>
                    <a:prstClr val="black"/>
                  </a:solidFill>
                  <a:latin typeface="Tw Cen MT"/>
                </a:rPr>
                <a:t> (</a:t>
              </a:r>
              <a:r>
                <a:rPr lang="en-US" sz="1600" kern="0" dirty="0" err="1">
                  <a:solidFill>
                    <a:prstClr val="black"/>
                  </a:solidFill>
                  <a:latin typeface="Tw Cen MT"/>
                </a:rPr>
                <a:t>i</a:t>
              </a:r>
              <a:r>
                <a:rPr lang="en-US" sz="1600" kern="0" dirty="0">
                  <a:solidFill>
                    <a:prstClr val="black"/>
                  </a:solidFill>
                  <a:latin typeface="Tw Cen MT"/>
                </a:rPr>
                <a:t> &lt; N), loop, exit</a:t>
              </a:r>
            </a:p>
          </p:txBody>
        </p:sp>
      </p:grpSp>
      <p:cxnSp>
        <p:nvCxnSpPr>
          <p:cNvPr id="55" name="Straight Arrow Connector 54">
            <a:extLst>
              <a:ext uri="{FF2B5EF4-FFF2-40B4-BE49-F238E27FC236}">
                <a16:creationId xmlns:a16="http://schemas.microsoft.com/office/drawing/2014/main" id="{ED04AF75-390B-434E-908B-108FDBE37F3E}"/>
              </a:ext>
            </a:extLst>
          </p:cNvPr>
          <p:cNvCxnSpPr>
            <a:cxnSpLocks/>
            <a:endCxn id="10" idx="0"/>
          </p:cNvCxnSpPr>
          <p:nvPr/>
        </p:nvCxnSpPr>
        <p:spPr>
          <a:xfrm flipH="1">
            <a:off x="7589159" y="4391526"/>
            <a:ext cx="683222" cy="3261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30BB90-820D-4A45-866B-DA8B0E70664A}"/>
              </a:ext>
            </a:extLst>
          </p:cNvPr>
          <p:cNvCxnSpPr>
            <a:cxnSpLocks/>
            <a:stCxn id="8" idx="2"/>
            <a:endCxn id="9" idx="0"/>
          </p:cNvCxnSpPr>
          <p:nvPr/>
        </p:nvCxnSpPr>
        <p:spPr>
          <a:xfrm>
            <a:off x="7710406" y="3263306"/>
            <a:ext cx="561974" cy="3261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6510B3-C885-4ECB-BAE6-7CE8789BB0B8}"/>
              </a:ext>
            </a:extLst>
          </p:cNvPr>
          <p:cNvCxnSpPr>
            <a:cxnSpLocks/>
          </p:cNvCxnSpPr>
          <p:nvPr/>
        </p:nvCxnSpPr>
        <p:spPr>
          <a:xfrm>
            <a:off x="7308337" y="3240793"/>
            <a:ext cx="0" cy="14768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5F572EE-75CC-40F2-BB3B-232EBC258C6E}"/>
              </a:ext>
            </a:extLst>
          </p:cNvPr>
          <p:cNvSpPr/>
          <p:nvPr/>
        </p:nvSpPr>
        <p:spPr>
          <a:xfrm>
            <a:off x="6982691" y="2691245"/>
            <a:ext cx="2090431" cy="329659"/>
          </a:xfrm>
          <a:prstGeom prst="roundRect">
            <a:avLst/>
          </a:prstGeom>
          <a:noFill/>
          <a:ln w="381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2"/>
                </a:solidFill>
              </a:rPr>
              <a:t>TS=1</a:t>
            </a:r>
          </a:p>
        </p:txBody>
      </p:sp>
      <p:sp>
        <p:nvSpPr>
          <p:cNvPr id="65" name="Rectangle: Rounded Corners 64">
            <a:extLst>
              <a:ext uri="{FF2B5EF4-FFF2-40B4-BE49-F238E27FC236}">
                <a16:creationId xmlns:a16="http://schemas.microsoft.com/office/drawing/2014/main" id="{EF62A0B9-646A-48BD-9388-36255B3408FE}"/>
              </a:ext>
            </a:extLst>
          </p:cNvPr>
          <p:cNvSpPr/>
          <p:nvPr/>
        </p:nvSpPr>
        <p:spPr>
          <a:xfrm>
            <a:off x="7471637" y="3860596"/>
            <a:ext cx="1525194" cy="329659"/>
          </a:xfrm>
          <a:prstGeom prst="roundRect">
            <a:avLst/>
          </a:prstGeom>
          <a:noFill/>
          <a:ln w="381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2"/>
                </a:solidFill>
              </a:rPr>
              <a:t>TS=2</a:t>
            </a:r>
          </a:p>
        </p:txBody>
      </p:sp>
      <p:sp>
        <p:nvSpPr>
          <p:cNvPr id="66" name="Rectangle: Rounded Corners 65">
            <a:extLst>
              <a:ext uri="{FF2B5EF4-FFF2-40B4-BE49-F238E27FC236}">
                <a16:creationId xmlns:a16="http://schemas.microsoft.com/office/drawing/2014/main" id="{C7C1C618-A55E-4BD5-9E0B-4B1CBEE9BFD6}"/>
              </a:ext>
            </a:extLst>
          </p:cNvPr>
          <p:cNvSpPr/>
          <p:nvPr/>
        </p:nvSpPr>
        <p:spPr>
          <a:xfrm>
            <a:off x="7067095" y="4947827"/>
            <a:ext cx="1698980" cy="329659"/>
          </a:xfrm>
          <a:prstGeom prst="roundRect">
            <a:avLst/>
          </a:prstGeom>
          <a:noFill/>
          <a:ln w="381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2"/>
                </a:solidFill>
              </a:rPr>
              <a:t>TS=3</a:t>
            </a:r>
          </a:p>
        </p:txBody>
      </p:sp>
      <p:sp>
        <p:nvSpPr>
          <p:cNvPr id="67" name="Rectangle: Rounded Corners 66">
            <a:extLst>
              <a:ext uri="{FF2B5EF4-FFF2-40B4-BE49-F238E27FC236}">
                <a16:creationId xmlns:a16="http://schemas.microsoft.com/office/drawing/2014/main" id="{1A2BB5F5-A74B-4247-B773-648F092DFB80}"/>
              </a:ext>
            </a:extLst>
          </p:cNvPr>
          <p:cNvSpPr/>
          <p:nvPr/>
        </p:nvSpPr>
        <p:spPr>
          <a:xfrm>
            <a:off x="9732274" y="3814405"/>
            <a:ext cx="1993001" cy="329659"/>
          </a:xfrm>
          <a:prstGeom prst="roundRect">
            <a:avLst/>
          </a:prstGeom>
          <a:noFill/>
          <a:ln w="38100">
            <a:solidFill>
              <a:srgbClr val="B95B2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944A1C"/>
                </a:solidFill>
              </a:rPr>
              <a:t>TS=</a:t>
            </a:r>
            <a:r>
              <a:rPr lang="en-US" b="1" dirty="0" err="1">
                <a:solidFill>
                  <a:srgbClr val="944A1C"/>
                </a:solidFill>
              </a:rPr>
              <a:t>i</a:t>
            </a:r>
            <a:endParaRPr lang="en-US" b="1" dirty="0">
              <a:solidFill>
                <a:srgbClr val="944A1C"/>
              </a:solidFill>
            </a:endParaRPr>
          </a:p>
        </p:txBody>
      </p:sp>
      <p:sp>
        <p:nvSpPr>
          <p:cNvPr id="25" name="Footer Placeholder 3"/>
          <p:cNvSpPr>
            <a:spLocks noGrp="1"/>
          </p:cNvSpPr>
          <p:nvPr>
            <p:ph type="ftr" sz="quarter" idx="11"/>
          </p:nvPr>
        </p:nvSpPr>
        <p:spPr>
          <a:xfrm>
            <a:off x="611142" y="6446837"/>
            <a:ext cx="8557910" cy="365125"/>
          </a:xfrm>
        </p:spPr>
        <p:txBody>
          <a:bodyPr/>
          <a:lstStyle/>
          <a:p>
            <a:r>
              <a:rPr lang="en-US" dirty="0"/>
              <a:t>T4: Compiling Sequential Code for Effective Speculative Parallelization in Hardware</a:t>
            </a:r>
          </a:p>
        </p:txBody>
      </p:sp>
    </p:spTree>
    <p:extLst>
      <p:ext uri="{BB962C8B-B14F-4D97-AF65-F5344CB8AC3E}">
        <p14:creationId xmlns:p14="http://schemas.microsoft.com/office/powerpoint/2010/main" val="2855472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
        <p:nvSpPr>
          <p:cNvPr id="5" name="Footer Placeholder 4"/>
          <p:cNvSpPr>
            <a:spLocks noGrp="1"/>
          </p:cNvSpPr>
          <p:nvPr>
            <p:ph type="ftr" sz="quarter" idx="11"/>
          </p:nvPr>
        </p:nvSpPr>
        <p:spPr/>
        <p:txBody>
          <a:bodyPr/>
          <a:lstStyle/>
          <a:p>
            <a:r>
              <a:rPr lang="en-US" dirty="0"/>
              <a:t>ISCA 2020		T4: Compiling Sequential Code for Effective Speculative Parallelization in Hardware</a:t>
            </a:r>
          </a:p>
        </p:txBody>
      </p:sp>
      <p:sp>
        <p:nvSpPr>
          <p:cNvPr id="6" name="Title 5"/>
          <p:cNvSpPr>
            <a:spLocks noGrp="1"/>
          </p:cNvSpPr>
          <p:nvPr>
            <p:ph type="ctrTitle" idx="4294967295"/>
          </p:nvPr>
        </p:nvSpPr>
        <p:spPr>
          <a:xfrm>
            <a:off x="871844" y="428625"/>
            <a:ext cx="10058400" cy="5038726"/>
          </a:xfrm>
        </p:spPr>
        <p:txBody>
          <a:bodyPr>
            <a:normAutofit/>
          </a:bodyPr>
          <a:lstStyle/>
          <a:p>
            <a:r>
              <a:rPr lang="en-US" dirty="0"/>
              <a:t>Background</a:t>
            </a:r>
            <a:br>
              <a:rPr lang="en-US" dirty="0"/>
            </a:br>
            <a:br>
              <a:rPr lang="en-US" dirty="0"/>
            </a:br>
            <a:r>
              <a:rPr lang="en-US" dirty="0"/>
              <a:t>T4 Principles in Action</a:t>
            </a:r>
            <a:br>
              <a:rPr lang="en-US" dirty="0"/>
            </a:br>
            <a:br>
              <a:rPr lang="en-US" dirty="0"/>
            </a:br>
            <a:r>
              <a:rPr lang="en-US" dirty="0"/>
              <a:t>T4: Parallelizing Entire Programs</a:t>
            </a:r>
            <a:br>
              <a:rPr lang="en-US" dirty="0"/>
            </a:br>
            <a:br>
              <a:rPr lang="en-US" dirty="0"/>
            </a:br>
            <a:r>
              <a:rPr lang="en-US" dirty="0"/>
              <a:t>Evaluation</a:t>
            </a:r>
          </a:p>
        </p:txBody>
      </p:sp>
      <p:sp>
        <p:nvSpPr>
          <p:cNvPr id="9" name="Title 5"/>
          <p:cNvSpPr txBox="1">
            <a:spLocks/>
          </p:cNvSpPr>
          <p:nvPr/>
        </p:nvSpPr>
        <p:spPr>
          <a:xfrm>
            <a:off x="871844" y="428625"/>
            <a:ext cx="10058400" cy="5038726"/>
          </a:xfrm>
          <a:prstGeom prst="rect">
            <a:avLst/>
          </a:prstGeom>
          <a:solidFill>
            <a:schemeClr val="bg1"/>
          </a:solidFill>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Background</a:t>
            </a:r>
            <a:br>
              <a:rPr lang="en-US"/>
            </a:br>
            <a:br>
              <a:rPr lang="en-US"/>
            </a:br>
            <a:r>
              <a:rPr lang="en-US">
                <a:solidFill>
                  <a:schemeClr val="bg1">
                    <a:lumMod val="75000"/>
                  </a:schemeClr>
                </a:solidFill>
              </a:rPr>
              <a:t>T4 Principles in Action</a:t>
            </a:r>
            <a:br>
              <a:rPr lang="en-US">
                <a:solidFill>
                  <a:schemeClr val="bg1">
                    <a:lumMod val="75000"/>
                  </a:schemeClr>
                </a:solidFill>
              </a:rPr>
            </a:br>
            <a:br>
              <a:rPr lang="en-US">
                <a:solidFill>
                  <a:schemeClr val="bg1">
                    <a:lumMod val="75000"/>
                  </a:schemeClr>
                </a:solidFill>
              </a:rPr>
            </a:br>
            <a:r>
              <a:rPr lang="en-US">
                <a:solidFill>
                  <a:schemeClr val="bg1">
                    <a:lumMod val="75000"/>
                  </a:schemeClr>
                </a:solidFill>
              </a:rPr>
              <a:t>T4: Parallelizing Entire Programs</a:t>
            </a:r>
            <a:br>
              <a:rPr lang="en-US">
                <a:solidFill>
                  <a:schemeClr val="bg1">
                    <a:lumMod val="75000"/>
                  </a:schemeClr>
                </a:solidFill>
              </a:rPr>
            </a:br>
            <a:br>
              <a:rPr lang="en-US">
                <a:solidFill>
                  <a:schemeClr val="bg1">
                    <a:lumMod val="75000"/>
                  </a:schemeClr>
                </a:solidFill>
              </a:rPr>
            </a:br>
            <a:r>
              <a:rPr lang="en-US">
                <a:solidFill>
                  <a:schemeClr val="bg1">
                    <a:lumMod val="75000"/>
                  </a:schemeClr>
                </a:solidFill>
              </a:rPr>
              <a:t>Evaluation</a:t>
            </a:r>
            <a:endParaRPr lang="en-US" dirty="0">
              <a:solidFill>
                <a:schemeClr val="bg1">
                  <a:lumMod val="75000"/>
                </a:schemeClr>
              </a:solidFill>
            </a:endParaRPr>
          </a:p>
        </p:txBody>
      </p:sp>
    </p:spTree>
    <p:extLst>
      <p:ext uri="{BB962C8B-B14F-4D97-AF65-F5344CB8AC3E}">
        <p14:creationId xmlns:p14="http://schemas.microsoft.com/office/powerpoint/2010/main" val="3628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sz="4000" dirty="0">
                <a:solidFill>
                  <a:schemeClr val="tx1"/>
                </a:solidFill>
              </a:rPr>
              <a:t>Thread-Level Speculation (TLS)</a:t>
            </a:r>
            <a:r>
              <a:rPr lang="en-US" sz="1400" dirty="0">
                <a:solidFill>
                  <a:schemeClr val="tx1">
                    <a:lumMod val="50000"/>
                    <a:lumOff val="50000"/>
                  </a:schemeClr>
                </a:solidFill>
              </a:rPr>
              <a:t> [</a:t>
            </a:r>
            <a:r>
              <a:rPr lang="en-US" sz="1400" dirty="0" err="1">
                <a:solidFill>
                  <a:schemeClr val="tx1">
                    <a:lumMod val="50000"/>
                    <a:lumOff val="50000"/>
                  </a:schemeClr>
                </a:solidFill>
              </a:rPr>
              <a:t>Multiscalar</a:t>
            </a:r>
            <a:r>
              <a:rPr lang="en-US" sz="1400" dirty="0">
                <a:solidFill>
                  <a:schemeClr val="tx1">
                    <a:lumMod val="50000"/>
                    <a:lumOff val="50000"/>
                  </a:schemeClr>
                </a:solidFill>
              </a:rPr>
              <a:t> (’92-’98), Hydra (’94-’05), </a:t>
            </a:r>
            <a:r>
              <a:rPr lang="en-US" sz="1400" dirty="0" err="1">
                <a:solidFill>
                  <a:schemeClr val="tx1">
                    <a:lumMod val="50000"/>
                    <a:lumOff val="50000"/>
                  </a:schemeClr>
                </a:solidFill>
              </a:rPr>
              <a:t>Superthreaded</a:t>
            </a:r>
            <a:r>
              <a:rPr lang="en-US" sz="1400" dirty="0">
                <a:solidFill>
                  <a:schemeClr val="tx1">
                    <a:lumMod val="50000"/>
                    <a:lumOff val="50000"/>
                  </a:schemeClr>
                </a:solidFill>
              </a:rPr>
              <a:t> (’96), Atlas (’99),</a:t>
            </a:r>
            <a:br>
              <a:rPr lang="en-US" sz="1400" dirty="0">
                <a:solidFill>
                  <a:schemeClr val="tx1">
                    <a:lumMod val="50000"/>
                    <a:lumOff val="50000"/>
                  </a:schemeClr>
                </a:solidFill>
              </a:rPr>
            </a:br>
            <a:r>
              <a:rPr lang="en-US" sz="1400" dirty="0">
                <a:solidFill>
                  <a:schemeClr val="tx1">
                    <a:lumMod val="50000"/>
                    <a:lumOff val="50000"/>
                  </a:schemeClr>
                </a:solidFill>
              </a:rPr>
              <a:t>Krishnan et al. (‘98-’01), </a:t>
            </a:r>
            <a:r>
              <a:rPr lang="en-US" sz="1400" dirty="0" err="1">
                <a:solidFill>
                  <a:schemeClr val="tx1">
                    <a:lumMod val="50000"/>
                    <a:lumOff val="50000"/>
                  </a:schemeClr>
                </a:solidFill>
              </a:rPr>
              <a:t>STAMPede</a:t>
            </a:r>
            <a:r>
              <a:rPr lang="en-US" sz="1400" dirty="0">
                <a:solidFill>
                  <a:schemeClr val="tx1">
                    <a:lumMod val="50000"/>
                    <a:lumOff val="50000"/>
                  </a:schemeClr>
                </a:solidFill>
              </a:rPr>
              <a:t> (‘98-’08), </a:t>
            </a:r>
            <a:r>
              <a:rPr lang="en-US" sz="1400" dirty="0" err="1">
                <a:solidFill>
                  <a:schemeClr val="tx1">
                    <a:lumMod val="50000"/>
                    <a:lumOff val="50000"/>
                  </a:schemeClr>
                </a:solidFill>
              </a:rPr>
              <a:t>Cintra</a:t>
            </a:r>
            <a:r>
              <a:rPr lang="en-US" sz="1400" dirty="0">
                <a:solidFill>
                  <a:schemeClr val="tx1">
                    <a:lumMod val="50000"/>
                    <a:lumOff val="50000"/>
                  </a:schemeClr>
                </a:solidFill>
              </a:rPr>
              <a:t> et al. (’00, ‘02), IMT (‘03), TCC (’04), POSH (‘06), Bulk (’06), Luo et al. (’09-’13), RASP (‘11), MTX (‘10-’20), and many others]</a:t>
            </a:r>
          </a:p>
        </p:txBody>
      </p:sp>
      <p:sp>
        <p:nvSpPr>
          <p:cNvPr id="10" name="Content Placeholder 9"/>
          <p:cNvSpPr>
            <a:spLocks noGrp="1"/>
          </p:cNvSpPr>
          <p:nvPr>
            <p:ph idx="1"/>
          </p:nvPr>
        </p:nvSpPr>
        <p:spPr>
          <a:xfrm>
            <a:off x="611143" y="1508852"/>
            <a:ext cx="10975114" cy="4389028"/>
          </a:xfrm>
        </p:spPr>
        <p:txBody>
          <a:bodyPr/>
          <a:lstStyle/>
          <a:p>
            <a:pPr lvl="1"/>
            <a:r>
              <a:rPr lang="en-US" dirty="0">
                <a:solidFill>
                  <a:schemeClr val="tx1"/>
                </a:solidFill>
              </a:rPr>
              <a:t>Divide program into </a:t>
            </a:r>
            <a:r>
              <a:rPr lang="en-US" i="1" dirty="0">
                <a:solidFill>
                  <a:schemeClr val="tx1"/>
                </a:solidFill>
              </a:rPr>
              <a:t>tasks</a:t>
            </a:r>
            <a:r>
              <a:rPr lang="en-US" dirty="0">
                <a:solidFill>
                  <a:schemeClr val="tx1"/>
                </a:solidFill>
              </a:rPr>
              <a:t> (e.g., loop iterations or function calls)</a:t>
            </a:r>
          </a:p>
          <a:p>
            <a:pPr lvl="1"/>
            <a:r>
              <a:rPr lang="en-US" dirty="0">
                <a:solidFill>
                  <a:schemeClr val="tx1"/>
                </a:solidFill>
              </a:rPr>
              <a:t>Speculatively execute tasks in parallel</a:t>
            </a:r>
          </a:p>
          <a:p>
            <a:pPr lvl="1"/>
            <a:r>
              <a:rPr lang="en-US" dirty="0">
                <a:solidFill>
                  <a:schemeClr val="tx1"/>
                </a:solidFill>
              </a:rPr>
              <a:t>Detect dependencies at runtime and recover</a:t>
            </a:r>
          </a:p>
          <a:p>
            <a:pPr lvl="1"/>
            <a:endParaRPr lang="en-US" dirty="0">
              <a:solidFill>
                <a:schemeClr val="tx1"/>
              </a:solidFill>
            </a:endParaRPr>
          </a:p>
          <a:p>
            <a:pPr marL="201168" lvl="1" indent="0">
              <a:buNone/>
            </a:pPr>
            <a:r>
              <a:rPr lang="en-US" dirty="0">
                <a:solidFill>
                  <a:schemeClr val="tx1"/>
                </a:solidFill>
              </a:rPr>
              <a:t>Prior TLS systems did not scale many real-world programs beyond a few cores due to </a:t>
            </a:r>
          </a:p>
          <a:p>
            <a:pPr lvl="1"/>
            <a:r>
              <a:rPr lang="en-US" dirty="0">
                <a:solidFill>
                  <a:schemeClr val="tx1"/>
                </a:solidFill>
              </a:rPr>
              <a:t>Expensive aborts</a:t>
            </a:r>
          </a:p>
          <a:p>
            <a:pPr lvl="1"/>
            <a:r>
              <a:rPr lang="en-US" dirty="0">
                <a:solidFill>
                  <a:schemeClr val="tx1"/>
                </a:solidFill>
              </a:rPr>
              <a:t>Serial bottlenecks in task spawns or commits</a:t>
            </a:r>
          </a:p>
        </p:txBody>
      </p:sp>
      <p:sp>
        <p:nvSpPr>
          <p:cNvPr id="7" name="Slide Number Placeholder 6"/>
          <p:cNvSpPr>
            <a:spLocks noGrp="1"/>
          </p:cNvSpPr>
          <p:nvPr>
            <p:ph type="sldNum" sz="quarter" idx="12"/>
          </p:nvPr>
        </p:nvSpPr>
        <p:spPr/>
        <p:txBody>
          <a:bodyPr/>
          <a:lstStyle/>
          <a:p>
            <a:fld id="{D57F1E4F-1CFF-5643-939E-217C01CDF565}" type="slidenum">
              <a:rPr lang="en-US" smtClean="0"/>
              <a:pPr/>
              <a:t>5</a:t>
            </a:fld>
            <a:endParaRPr lang="en-US" dirty="0"/>
          </a:p>
        </p:txBody>
      </p:sp>
      <p:sp>
        <p:nvSpPr>
          <p:cNvPr id="8" name="Footer Placeholder 7"/>
          <p:cNvSpPr>
            <a:spLocks noGrp="1"/>
          </p:cNvSpPr>
          <p:nvPr>
            <p:ph type="ftr" sz="quarter" idx="11"/>
          </p:nvPr>
        </p:nvSpPr>
        <p:spPr/>
        <p:txBody>
          <a:bodyPr/>
          <a:lstStyle/>
          <a:p>
            <a:r>
              <a:rPr lang="en-US" dirty="0"/>
              <a:t>ISCA 2020		T4: Compiling Sequential Code for Effective Speculative Parallelization in Hardware</a:t>
            </a:r>
          </a:p>
        </p:txBody>
      </p:sp>
    </p:spTree>
    <p:extLst>
      <p:ext uri="{BB962C8B-B14F-4D97-AF65-F5344CB8AC3E}">
        <p14:creationId xmlns:p14="http://schemas.microsoft.com/office/powerpoint/2010/main" val="328250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732105" y="3842969"/>
            <a:ext cx="2216301" cy="1498581"/>
            <a:chOff x="6732105" y="3842969"/>
            <a:chExt cx="2216301" cy="1498581"/>
          </a:xfrm>
        </p:grpSpPr>
        <p:sp>
          <p:nvSpPr>
            <p:cNvPr id="53" name="Rectangle 52">
              <a:extLst>
                <a:ext uri="{FF2B5EF4-FFF2-40B4-BE49-F238E27FC236}">
                  <a16:creationId xmlns:a16="http://schemas.microsoft.com/office/drawing/2014/main" id="{0385599C-8C28-47CA-817A-4EA179F6A5FC}"/>
                </a:ext>
              </a:extLst>
            </p:cNvPr>
            <p:cNvSpPr/>
            <p:nvPr/>
          </p:nvSpPr>
          <p:spPr>
            <a:xfrm flipH="1">
              <a:off x="6732105" y="3842969"/>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54" name="Rectangle 53">
              <a:extLst>
                <a:ext uri="{FF2B5EF4-FFF2-40B4-BE49-F238E27FC236}">
                  <a16:creationId xmlns:a16="http://schemas.microsoft.com/office/drawing/2014/main" id="{0385599C-8C28-47CA-817A-4EA179F6A5FC}"/>
                </a:ext>
              </a:extLst>
            </p:cNvPr>
            <p:cNvSpPr/>
            <p:nvPr/>
          </p:nvSpPr>
          <p:spPr>
            <a:xfrm flipH="1">
              <a:off x="7121300" y="4103061"/>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55" name="Rectangle 54">
              <a:extLst>
                <a:ext uri="{FF2B5EF4-FFF2-40B4-BE49-F238E27FC236}">
                  <a16:creationId xmlns:a16="http://schemas.microsoft.com/office/drawing/2014/main" id="{0385599C-8C28-47CA-817A-4EA179F6A5FC}"/>
                </a:ext>
              </a:extLst>
            </p:cNvPr>
            <p:cNvSpPr/>
            <p:nvPr/>
          </p:nvSpPr>
          <p:spPr>
            <a:xfrm flipH="1">
              <a:off x="7526448" y="4365642"/>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56" name="Rectangle 55">
              <a:extLst>
                <a:ext uri="{FF2B5EF4-FFF2-40B4-BE49-F238E27FC236}">
                  <a16:creationId xmlns:a16="http://schemas.microsoft.com/office/drawing/2014/main" id="{0385599C-8C28-47CA-817A-4EA179F6A5FC}"/>
                </a:ext>
              </a:extLst>
            </p:cNvPr>
            <p:cNvSpPr/>
            <p:nvPr/>
          </p:nvSpPr>
          <p:spPr>
            <a:xfrm flipH="1">
              <a:off x="7921981" y="4628223"/>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57" name="Rectangle 56">
              <a:extLst>
                <a:ext uri="{FF2B5EF4-FFF2-40B4-BE49-F238E27FC236}">
                  <a16:creationId xmlns:a16="http://schemas.microsoft.com/office/drawing/2014/main" id="{0385599C-8C28-47CA-817A-4EA179F6A5FC}"/>
                </a:ext>
              </a:extLst>
            </p:cNvPr>
            <p:cNvSpPr/>
            <p:nvPr/>
          </p:nvSpPr>
          <p:spPr>
            <a:xfrm flipH="1">
              <a:off x="8321823" y="4889975"/>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58" name="Rectangle 57">
              <a:extLst>
                <a:ext uri="{FF2B5EF4-FFF2-40B4-BE49-F238E27FC236}">
                  <a16:creationId xmlns:a16="http://schemas.microsoft.com/office/drawing/2014/main" id="{0385599C-8C28-47CA-817A-4EA179F6A5FC}"/>
                </a:ext>
              </a:extLst>
            </p:cNvPr>
            <p:cNvSpPr/>
            <p:nvPr/>
          </p:nvSpPr>
          <p:spPr>
            <a:xfrm flipH="1">
              <a:off x="8718406" y="5153366"/>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283" name="Rectangle 282">
            <a:extLst>
              <a:ext uri="{FF2B5EF4-FFF2-40B4-BE49-F238E27FC236}">
                <a16:creationId xmlns:a16="http://schemas.microsoft.com/office/drawing/2014/main" id="{98FFBCA0-7556-4ACF-A2F5-7483539C6A95}"/>
              </a:ext>
            </a:extLst>
          </p:cNvPr>
          <p:cNvSpPr/>
          <p:nvPr/>
        </p:nvSpPr>
        <p:spPr>
          <a:xfrm>
            <a:off x="6463145" y="1924544"/>
            <a:ext cx="5434445" cy="1217781"/>
          </a:xfrm>
          <a:prstGeom prst="rect">
            <a:avLst/>
          </a:prstGeom>
          <a:solidFill>
            <a:srgbClr val="94B6D2"/>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284" name="Rectangle 283">
            <a:extLst>
              <a:ext uri="{FF2B5EF4-FFF2-40B4-BE49-F238E27FC236}">
                <a16:creationId xmlns:a16="http://schemas.microsoft.com/office/drawing/2014/main" id="{9BC925A4-67C7-4E2B-8608-F13A7CEC79CB}"/>
              </a:ext>
            </a:extLst>
          </p:cNvPr>
          <p:cNvSpPr/>
          <p:nvPr/>
        </p:nvSpPr>
        <p:spPr>
          <a:xfrm>
            <a:off x="7027477" y="2628448"/>
            <a:ext cx="3997278" cy="266700"/>
          </a:xfrm>
          <a:prstGeom prst="rect">
            <a:avLst/>
          </a:prstGeom>
          <a:solidFill>
            <a:srgbClr val="DD8047">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2" name="Title 1"/>
          <p:cNvSpPr>
            <a:spLocks noGrp="1"/>
          </p:cNvSpPr>
          <p:nvPr>
            <p:ph type="title"/>
          </p:nvPr>
        </p:nvSpPr>
        <p:spPr/>
        <p:txBody>
          <a:bodyPr>
            <a:normAutofit/>
          </a:bodyPr>
          <a:lstStyle/>
          <a:p>
            <a:r>
              <a:rPr lang="en-US" sz="4400" dirty="0"/>
              <a:t>TLS creates chains of tasks</a:t>
            </a:r>
          </a:p>
        </p:txBody>
      </p:sp>
      <p:sp>
        <p:nvSpPr>
          <p:cNvPr id="3" name="Content Placeholder 2"/>
          <p:cNvSpPr>
            <a:spLocks noGrp="1"/>
          </p:cNvSpPr>
          <p:nvPr>
            <p:ph idx="1"/>
          </p:nvPr>
        </p:nvSpPr>
        <p:spPr>
          <a:xfrm>
            <a:off x="427667" y="1799292"/>
            <a:ext cx="6043085" cy="4369653"/>
          </a:xfrm>
        </p:spPr>
        <p:txBody>
          <a:bodyPr>
            <a:noAutofit/>
          </a:bodyPr>
          <a:lstStyle/>
          <a:p>
            <a:r>
              <a:rPr lang="en-US" dirty="0"/>
              <a:t>Example: maximal independent set</a:t>
            </a:r>
          </a:p>
          <a:p>
            <a:pPr lvl="1"/>
            <a:r>
              <a:rPr lang="en-US" dirty="0"/>
              <a:t>Iterates through vertices in graph</a:t>
            </a:r>
          </a:p>
          <a:p>
            <a:r>
              <a:rPr lang="en-US" dirty="0"/>
              <a:t>One task per outer-loop iteration</a:t>
            </a:r>
          </a:p>
          <a:p>
            <a:pPr lvl="1"/>
            <a:r>
              <a:rPr lang="en-US" dirty="0"/>
              <a:t>Each tasks spawns the next</a:t>
            </a:r>
          </a:p>
          <a:p>
            <a:pPr lvl="1"/>
            <a:r>
              <a:rPr lang="en-US" dirty="0"/>
              <a:t>Hardware tries to run tasks in parallel</a:t>
            </a:r>
          </a:p>
          <a:p>
            <a:r>
              <a:rPr lang="en-US" dirty="0"/>
              <a:t>Hardware tracks memory accesses to discover data dependences</a:t>
            </a:r>
          </a:p>
          <a:p>
            <a:pPr lvl="1"/>
            <a:endParaRPr lang="en-US" dirty="0"/>
          </a:p>
        </p:txBody>
      </p:sp>
      <p:sp>
        <p:nvSpPr>
          <p:cNvPr id="5" name="Slide Number Placeholder 4"/>
          <p:cNvSpPr>
            <a:spLocks noGrp="1"/>
          </p:cNvSpPr>
          <p:nvPr>
            <p:ph type="sldNum" sz="quarter" idx="12"/>
          </p:nvPr>
        </p:nvSpPr>
        <p:spPr>
          <a:xfrm>
            <a:off x="10274232" y="6446837"/>
            <a:ext cx="1312025" cy="365125"/>
          </a:xfrm>
        </p:spPr>
        <p:txBody>
          <a:bodyPr/>
          <a:lstStyle/>
          <a:p>
            <a:fld id="{D57F1E4F-1CFF-5643-939E-217C01CDF565}" type="slidenum">
              <a:rPr lang="en-US" smtClean="0"/>
              <a:pPr/>
              <a:t>6</a:t>
            </a:fld>
            <a:endParaRPr lang="en-US" dirty="0"/>
          </a:p>
        </p:txBody>
      </p:sp>
      <p:grpSp>
        <p:nvGrpSpPr>
          <p:cNvPr id="277" name="Group 276">
            <a:extLst>
              <a:ext uri="{FF2B5EF4-FFF2-40B4-BE49-F238E27FC236}">
                <a16:creationId xmlns:a16="http://schemas.microsoft.com/office/drawing/2014/main" id="{1800CA26-5157-42B8-A5A4-B6F3FB696A64}"/>
              </a:ext>
            </a:extLst>
          </p:cNvPr>
          <p:cNvGrpSpPr/>
          <p:nvPr/>
        </p:nvGrpSpPr>
        <p:grpSpPr>
          <a:xfrm>
            <a:off x="6626977" y="3840480"/>
            <a:ext cx="3109145" cy="2329181"/>
            <a:chOff x="6626977" y="2270411"/>
            <a:chExt cx="3109145" cy="2329181"/>
          </a:xfrm>
        </p:grpSpPr>
        <p:grpSp>
          <p:nvGrpSpPr>
            <p:cNvPr id="209" name="Group 208">
              <a:extLst>
                <a:ext uri="{FF2B5EF4-FFF2-40B4-BE49-F238E27FC236}">
                  <a16:creationId xmlns:a16="http://schemas.microsoft.com/office/drawing/2014/main" id="{F884587F-E6B1-45E4-A990-C6C4C463A177}"/>
                </a:ext>
              </a:extLst>
            </p:cNvPr>
            <p:cNvGrpSpPr/>
            <p:nvPr/>
          </p:nvGrpSpPr>
          <p:grpSpPr>
            <a:xfrm>
              <a:off x="6732105" y="2270411"/>
              <a:ext cx="1371586" cy="365560"/>
              <a:chOff x="2117578" y="2073689"/>
              <a:chExt cx="1371586" cy="365560"/>
            </a:xfrm>
          </p:grpSpPr>
          <p:grpSp>
            <p:nvGrpSpPr>
              <p:cNvPr id="271" name="Group 270">
                <a:extLst>
                  <a:ext uri="{FF2B5EF4-FFF2-40B4-BE49-F238E27FC236}">
                    <a16:creationId xmlns:a16="http://schemas.microsoft.com/office/drawing/2014/main" id="{D77BD4A7-2E57-47BF-B659-2057036FE3F6}"/>
                  </a:ext>
                </a:extLst>
              </p:cNvPr>
              <p:cNvGrpSpPr/>
              <p:nvPr/>
            </p:nvGrpSpPr>
            <p:grpSpPr>
              <a:xfrm>
                <a:off x="2117578" y="2073689"/>
                <a:ext cx="1371586" cy="188184"/>
                <a:chOff x="3291908" y="2514610"/>
                <a:chExt cx="1371586" cy="188184"/>
              </a:xfrm>
            </p:grpSpPr>
            <p:sp>
              <p:nvSpPr>
                <p:cNvPr id="273" name="Rectangle 272">
                  <a:extLst>
                    <a:ext uri="{FF2B5EF4-FFF2-40B4-BE49-F238E27FC236}">
                      <a16:creationId xmlns:a16="http://schemas.microsoft.com/office/drawing/2014/main" id="{F8108FAB-ECF9-4883-8789-5882D335399F}"/>
                    </a:ext>
                  </a:extLst>
                </p:cNvPr>
                <p:cNvSpPr/>
                <p:nvPr/>
              </p:nvSpPr>
              <p:spPr>
                <a:xfrm>
                  <a:off x="4033600" y="2514610"/>
                  <a:ext cx="6298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74" name="Rectangle 273">
                  <a:extLst>
                    <a:ext uri="{FF2B5EF4-FFF2-40B4-BE49-F238E27FC236}">
                      <a16:creationId xmlns:a16="http://schemas.microsoft.com/office/drawing/2014/main" id="{0385599C-8C28-47CA-817A-4EA179F6A5FC}"/>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75" name="Rectangle 274">
                  <a:extLst>
                    <a:ext uri="{FF2B5EF4-FFF2-40B4-BE49-F238E27FC236}">
                      <a16:creationId xmlns:a16="http://schemas.microsoft.com/office/drawing/2014/main" id="{2CDD10F0-5926-46C3-9BEA-8F2BD637F43D}"/>
                    </a:ext>
                  </a:extLst>
                </p:cNvPr>
                <p:cNvSpPr/>
                <p:nvPr/>
              </p:nvSpPr>
              <p:spPr>
                <a:xfrm>
                  <a:off x="3291908" y="2514610"/>
                  <a:ext cx="13715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272" name="Straight Arrow Connector 271">
                <a:extLst>
                  <a:ext uri="{FF2B5EF4-FFF2-40B4-BE49-F238E27FC236}">
                    <a16:creationId xmlns:a16="http://schemas.microsoft.com/office/drawing/2014/main" id="{110E63A1-1676-4349-A249-D81F16D5E4C9}"/>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210" name="Group 209">
              <a:extLst>
                <a:ext uri="{FF2B5EF4-FFF2-40B4-BE49-F238E27FC236}">
                  <a16:creationId xmlns:a16="http://schemas.microsoft.com/office/drawing/2014/main" id="{51968FAA-43D0-40A8-A1D4-C310D9F1730B}"/>
                </a:ext>
              </a:extLst>
            </p:cNvPr>
            <p:cNvGrpSpPr/>
            <p:nvPr/>
          </p:nvGrpSpPr>
          <p:grpSpPr>
            <a:xfrm>
              <a:off x="7526448" y="2795573"/>
              <a:ext cx="1596086" cy="365560"/>
              <a:chOff x="2117578" y="2073689"/>
              <a:chExt cx="1596086" cy="365560"/>
            </a:xfrm>
          </p:grpSpPr>
          <p:grpSp>
            <p:nvGrpSpPr>
              <p:cNvPr id="266" name="Group 265">
                <a:extLst>
                  <a:ext uri="{FF2B5EF4-FFF2-40B4-BE49-F238E27FC236}">
                    <a16:creationId xmlns:a16="http://schemas.microsoft.com/office/drawing/2014/main" id="{85EAFA27-6C61-4BAE-A1B2-29D35E0B39A2}"/>
                  </a:ext>
                </a:extLst>
              </p:cNvPr>
              <p:cNvGrpSpPr/>
              <p:nvPr/>
            </p:nvGrpSpPr>
            <p:grpSpPr>
              <a:xfrm>
                <a:off x="2117578" y="2073689"/>
                <a:ext cx="1596086" cy="188184"/>
                <a:chOff x="3291908" y="2514610"/>
                <a:chExt cx="1596086" cy="188184"/>
              </a:xfrm>
            </p:grpSpPr>
            <p:sp>
              <p:nvSpPr>
                <p:cNvPr id="268" name="Rectangle 267">
                  <a:extLst>
                    <a:ext uri="{FF2B5EF4-FFF2-40B4-BE49-F238E27FC236}">
                      <a16:creationId xmlns:a16="http://schemas.microsoft.com/office/drawing/2014/main" id="{45D7DD74-4663-4FDE-8DF4-679E3AEFCE3F}"/>
                    </a:ext>
                  </a:extLst>
                </p:cNvPr>
                <p:cNvSpPr/>
                <p:nvPr/>
              </p:nvSpPr>
              <p:spPr>
                <a:xfrm>
                  <a:off x="4033600" y="2514610"/>
                  <a:ext cx="8543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69" name="Rectangle 268">
                  <a:extLst>
                    <a:ext uri="{FF2B5EF4-FFF2-40B4-BE49-F238E27FC236}">
                      <a16:creationId xmlns:a16="http://schemas.microsoft.com/office/drawing/2014/main" id="{E8994B97-1F23-4C8C-A012-7CF97DFB9015}"/>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70" name="Rectangle 269">
                  <a:extLst>
                    <a:ext uri="{FF2B5EF4-FFF2-40B4-BE49-F238E27FC236}">
                      <a16:creationId xmlns:a16="http://schemas.microsoft.com/office/drawing/2014/main" id="{6FF54ACB-D979-4AE4-86E1-2E7CD705CDC9}"/>
                    </a:ext>
                  </a:extLst>
                </p:cNvPr>
                <p:cNvSpPr/>
                <p:nvPr/>
              </p:nvSpPr>
              <p:spPr>
                <a:xfrm>
                  <a:off x="3291908" y="2514610"/>
                  <a:ext cx="15960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267" name="Straight Arrow Connector 266">
                <a:extLst>
                  <a:ext uri="{FF2B5EF4-FFF2-40B4-BE49-F238E27FC236}">
                    <a16:creationId xmlns:a16="http://schemas.microsoft.com/office/drawing/2014/main" id="{EC986E49-0E31-4FD6-BAEB-71C4EF96818E}"/>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211" name="Group 210">
              <a:extLst>
                <a:ext uri="{FF2B5EF4-FFF2-40B4-BE49-F238E27FC236}">
                  <a16:creationId xmlns:a16="http://schemas.microsoft.com/office/drawing/2014/main" id="{6E8C7359-2DA0-49C2-8E52-4B9C27DF5715}"/>
                </a:ext>
              </a:extLst>
            </p:cNvPr>
            <p:cNvGrpSpPr/>
            <p:nvPr/>
          </p:nvGrpSpPr>
          <p:grpSpPr>
            <a:xfrm>
              <a:off x="7921143" y="3058154"/>
              <a:ext cx="1102426" cy="365560"/>
              <a:chOff x="2117578" y="2073689"/>
              <a:chExt cx="1102426" cy="365560"/>
            </a:xfrm>
          </p:grpSpPr>
          <p:grpSp>
            <p:nvGrpSpPr>
              <p:cNvPr id="261" name="Group 260">
                <a:extLst>
                  <a:ext uri="{FF2B5EF4-FFF2-40B4-BE49-F238E27FC236}">
                    <a16:creationId xmlns:a16="http://schemas.microsoft.com/office/drawing/2014/main" id="{D0E337FE-80D8-4829-9B35-9A40C04E027B}"/>
                  </a:ext>
                </a:extLst>
              </p:cNvPr>
              <p:cNvGrpSpPr/>
              <p:nvPr/>
            </p:nvGrpSpPr>
            <p:grpSpPr>
              <a:xfrm>
                <a:off x="2117578" y="2073689"/>
                <a:ext cx="1102426" cy="188184"/>
                <a:chOff x="3291908" y="2514610"/>
                <a:chExt cx="1102426" cy="188184"/>
              </a:xfrm>
            </p:grpSpPr>
            <p:sp>
              <p:nvSpPr>
                <p:cNvPr id="263" name="Rectangle 262">
                  <a:extLst>
                    <a:ext uri="{FF2B5EF4-FFF2-40B4-BE49-F238E27FC236}">
                      <a16:creationId xmlns:a16="http://schemas.microsoft.com/office/drawing/2014/main" id="{CB32EDB5-980E-43B2-829C-3C65B6DEC47B}"/>
                    </a:ext>
                  </a:extLst>
                </p:cNvPr>
                <p:cNvSpPr/>
                <p:nvPr/>
              </p:nvSpPr>
              <p:spPr>
                <a:xfrm>
                  <a:off x="4033600" y="2514610"/>
                  <a:ext cx="36073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64" name="Rectangle 263">
                  <a:extLst>
                    <a:ext uri="{FF2B5EF4-FFF2-40B4-BE49-F238E27FC236}">
                      <a16:creationId xmlns:a16="http://schemas.microsoft.com/office/drawing/2014/main" id="{A6899213-BDA9-44BF-A7BB-7D97568889B5}"/>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65" name="Rectangle 264">
                  <a:extLst>
                    <a:ext uri="{FF2B5EF4-FFF2-40B4-BE49-F238E27FC236}">
                      <a16:creationId xmlns:a16="http://schemas.microsoft.com/office/drawing/2014/main" id="{71F02FB5-6E41-4245-AE9C-A3CBE5956BF2}"/>
                    </a:ext>
                  </a:extLst>
                </p:cNvPr>
                <p:cNvSpPr/>
                <p:nvPr/>
              </p:nvSpPr>
              <p:spPr>
                <a:xfrm>
                  <a:off x="3291908" y="2514610"/>
                  <a:ext cx="1102426" cy="188184"/>
                </a:xfrm>
                <a:prstGeom prst="rect">
                  <a:avLst/>
                </a:prstGeom>
                <a:noFill/>
                <a:ln w="19050" cap="flat" cmpd="sng" algn="ctr">
                  <a:solidFill>
                    <a:schemeClr val="tx1"/>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262" name="Straight Arrow Connector 261">
                <a:extLst>
                  <a:ext uri="{FF2B5EF4-FFF2-40B4-BE49-F238E27FC236}">
                    <a16:creationId xmlns:a16="http://schemas.microsoft.com/office/drawing/2014/main" id="{93293EE5-4547-4B0C-A18F-937F50D07174}"/>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212" name="Group 211">
              <a:extLst>
                <a:ext uri="{FF2B5EF4-FFF2-40B4-BE49-F238E27FC236}">
                  <a16:creationId xmlns:a16="http://schemas.microsoft.com/office/drawing/2014/main" id="{1F2F20D5-134F-4C33-ABD8-75372B5162C2}"/>
                </a:ext>
              </a:extLst>
            </p:cNvPr>
            <p:cNvGrpSpPr/>
            <p:nvPr/>
          </p:nvGrpSpPr>
          <p:grpSpPr>
            <a:xfrm>
              <a:off x="8324491" y="3320735"/>
              <a:ext cx="538356" cy="365560"/>
              <a:chOff x="2117578" y="2073689"/>
              <a:chExt cx="538356" cy="365560"/>
            </a:xfrm>
          </p:grpSpPr>
          <p:grpSp>
            <p:nvGrpSpPr>
              <p:cNvPr id="257" name="Group 256">
                <a:extLst>
                  <a:ext uri="{FF2B5EF4-FFF2-40B4-BE49-F238E27FC236}">
                    <a16:creationId xmlns:a16="http://schemas.microsoft.com/office/drawing/2014/main" id="{8519B9EA-A39E-4D9E-94F7-7AB8E343E6E6}"/>
                  </a:ext>
                </a:extLst>
              </p:cNvPr>
              <p:cNvGrpSpPr/>
              <p:nvPr/>
            </p:nvGrpSpPr>
            <p:grpSpPr>
              <a:xfrm>
                <a:off x="2117578" y="2073689"/>
                <a:ext cx="538356" cy="188184"/>
                <a:chOff x="3291908" y="2514610"/>
                <a:chExt cx="538356" cy="188184"/>
              </a:xfrm>
            </p:grpSpPr>
            <p:sp>
              <p:nvSpPr>
                <p:cNvPr id="259" name="Rectangle 258">
                  <a:extLst>
                    <a:ext uri="{FF2B5EF4-FFF2-40B4-BE49-F238E27FC236}">
                      <a16:creationId xmlns:a16="http://schemas.microsoft.com/office/drawing/2014/main" id="{551E8E40-4614-4128-AF5D-95E892130431}"/>
                    </a:ext>
                  </a:extLst>
                </p:cNvPr>
                <p:cNvSpPr/>
                <p:nvPr/>
              </p:nvSpPr>
              <p:spPr>
                <a:xfrm>
                  <a:off x="3516408" y="2514610"/>
                  <a:ext cx="313856"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60" name="Rectangle 259">
                  <a:extLst>
                    <a:ext uri="{FF2B5EF4-FFF2-40B4-BE49-F238E27FC236}">
                      <a16:creationId xmlns:a16="http://schemas.microsoft.com/office/drawing/2014/main" id="{A0F5008E-C3EF-4F43-A2BC-142549AA3CB9}"/>
                    </a:ext>
                  </a:extLst>
                </p:cNvPr>
                <p:cNvSpPr/>
                <p:nvPr/>
              </p:nvSpPr>
              <p:spPr>
                <a:xfrm>
                  <a:off x="3291908" y="2514610"/>
                  <a:ext cx="538356" cy="188184"/>
                </a:xfrm>
                <a:prstGeom prst="rect">
                  <a:avLst/>
                </a:prstGeom>
                <a:noFill/>
                <a:ln w="19050" cap="flat" cmpd="sng" algn="ctr">
                  <a:solidFill>
                    <a:schemeClr val="tx1"/>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258" name="Straight Arrow Connector 257">
                <a:extLst>
                  <a:ext uri="{FF2B5EF4-FFF2-40B4-BE49-F238E27FC236}">
                    <a16:creationId xmlns:a16="http://schemas.microsoft.com/office/drawing/2014/main" id="{88CAB976-C404-40AA-B9D9-D4A8AA4156EB}"/>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213" name="Group 212">
              <a:extLst>
                <a:ext uri="{FF2B5EF4-FFF2-40B4-BE49-F238E27FC236}">
                  <a16:creationId xmlns:a16="http://schemas.microsoft.com/office/drawing/2014/main" id="{046755BA-8329-4122-8E23-66C3A6E513C1}"/>
                </a:ext>
              </a:extLst>
            </p:cNvPr>
            <p:cNvGrpSpPr/>
            <p:nvPr/>
          </p:nvGrpSpPr>
          <p:grpSpPr>
            <a:xfrm>
              <a:off x="7126800" y="2532992"/>
              <a:ext cx="538356" cy="365560"/>
              <a:chOff x="2117578" y="2073689"/>
              <a:chExt cx="538356" cy="365560"/>
            </a:xfrm>
          </p:grpSpPr>
          <p:grpSp>
            <p:nvGrpSpPr>
              <p:cNvPr id="253" name="Group 252">
                <a:extLst>
                  <a:ext uri="{FF2B5EF4-FFF2-40B4-BE49-F238E27FC236}">
                    <a16:creationId xmlns:a16="http://schemas.microsoft.com/office/drawing/2014/main" id="{A5271BED-BF36-40E6-BE31-A287518317E1}"/>
                  </a:ext>
                </a:extLst>
              </p:cNvPr>
              <p:cNvGrpSpPr/>
              <p:nvPr/>
            </p:nvGrpSpPr>
            <p:grpSpPr>
              <a:xfrm>
                <a:off x="2117578" y="2073689"/>
                <a:ext cx="538356" cy="188184"/>
                <a:chOff x="3291908" y="2514610"/>
                <a:chExt cx="538356" cy="188184"/>
              </a:xfrm>
            </p:grpSpPr>
            <p:sp>
              <p:nvSpPr>
                <p:cNvPr id="255" name="Rectangle 254">
                  <a:extLst>
                    <a:ext uri="{FF2B5EF4-FFF2-40B4-BE49-F238E27FC236}">
                      <a16:creationId xmlns:a16="http://schemas.microsoft.com/office/drawing/2014/main" id="{2711232D-3CE8-4441-8F19-82B756710AAC}"/>
                    </a:ext>
                  </a:extLst>
                </p:cNvPr>
                <p:cNvSpPr/>
                <p:nvPr/>
              </p:nvSpPr>
              <p:spPr>
                <a:xfrm>
                  <a:off x="3516408" y="2514610"/>
                  <a:ext cx="313856"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56" name="Rectangle 255">
                  <a:extLst>
                    <a:ext uri="{FF2B5EF4-FFF2-40B4-BE49-F238E27FC236}">
                      <a16:creationId xmlns:a16="http://schemas.microsoft.com/office/drawing/2014/main" id="{866EA5FF-8044-41BE-AFB0-EFD9AB4C7FED}"/>
                    </a:ext>
                  </a:extLst>
                </p:cNvPr>
                <p:cNvSpPr/>
                <p:nvPr/>
              </p:nvSpPr>
              <p:spPr>
                <a:xfrm>
                  <a:off x="3291908" y="2514610"/>
                  <a:ext cx="53835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254" name="Straight Arrow Connector 253">
                <a:extLst>
                  <a:ext uri="{FF2B5EF4-FFF2-40B4-BE49-F238E27FC236}">
                    <a16:creationId xmlns:a16="http://schemas.microsoft.com/office/drawing/2014/main" id="{B28CD4B9-EC13-41C4-8831-227DC65834A2}"/>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214" name="Group 213">
              <a:extLst>
                <a:ext uri="{FF2B5EF4-FFF2-40B4-BE49-F238E27FC236}">
                  <a16:creationId xmlns:a16="http://schemas.microsoft.com/office/drawing/2014/main" id="{892B99CB-7DA0-41DD-A28F-57E663E516F4}"/>
                </a:ext>
              </a:extLst>
            </p:cNvPr>
            <p:cNvGrpSpPr/>
            <p:nvPr/>
          </p:nvGrpSpPr>
          <p:grpSpPr>
            <a:xfrm>
              <a:off x="6752523" y="4230260"/>
              <a:ext cx="2983599" cy="369332"/>
              <a:chOff x="505968" y="5464040"/>
              <a:chExt cx="5393262" cy="492442"/>
            </a:xfrm>
          </p:grpSpPr>
          <p:cxnSp>
            <p:nvCxnSpPr>
              <p:cNvPr id="251" name="Straight Arrow Connector 250">
                <a:extLst>
                  <a:ext uri="{FF2B5EF4-FFF2-40B4-BE49-F238E27FC236}">
                    <a16:creationId xmlns:a16="http://schemas.microsoft.com/office/drawing/2014/main" id="{088C5EEF-2664-484B-AC5F-195EEC65F763}"/>
                  </a:ext>
                </a:extLst>
              </p:cNvPr>
              <p:cNvCxnSpPr>
                <a:cxnSpLocks/>
              </p:cNvCxnSpPr>
              <p:nvPr/>
            </p:nvCxnSpPr>
            <p:spPr>
              <a:xfrm>
                <a:off x="505968" y="5477256"/>
                <a:ext cx="5337202" cy="0"/>
              </a:xfrm>
              <a:prstGeom prst="straightConnector1">
                <a:avLst/>
              </a:prstGeom>
              <a:noFill/>
              <a:ln w="19050" cap="flat" cmpd="sng" algn="ctr">
                <a:solidFill>
                  <a:sysClr val="windowText" lastClr="000000"/>
                </a:solidFill>
                <a:prstDash val="solid"/>
                <a:tailEnd type="triangle"/>
              </a:ln>
              <a:effectLst/>
            </p:spPr>
          </p:cxnSp>
          <p:sp>
            <p:nvSpPr>
              <p:cNvPr id="252" name="TextBox 251">
                <a:extLst>
                  <a:ext uri="{FF2B5EF4-FFF2-40B4-BE49-F238E27FC236}">
                    <a16:creationId xmlns:a16="http://schemas.microsoft.com/office/drawing/2014/main" id="{7907FC07-045B-4BCE-A434-AFB6092A167C}"/>
                  </a:ext>
                </a:extLst>
              </p:cNvPr>
              <p:cNvSpPr txBox="1"/>
              <p:nvPr/>
            </p:nvSpPr>
            <p:spPr>
              <a:xfrm>
                <a:off x="4803340" y="5464040"/>
                <a:ext cx="1095890" cy="49244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rPr>
                  <a:t>Time</a:t>
                </a:r>
              </a:p>
            </p:txBody>
          </p:sp>
        </p:grpSp>
        <p:grpSp>
          <p:nvGrpSpPr>
            <p:cNvPr id="215" name="Group 214">
              <a:extLst>
                <a:ext uri="{FF2B5EF4-FFF2-40B4-BE49-F238E27FC236}">
                  <a16:creationId xmlns:a16="http://schemas.microsoft.com/office/drawing/2014/main" id="{0FF1DF22-2BC8-4364-8CDE-7C264CB94189}"/>
                </a:ext>
              </a:extLst>
            </p:cNvPr>
            <p:cNvGrpSpPr/>
            <p:nvPr/>
          </p:nvGrpSpPr>
          <p:grpSpPr>
            <a:xfrm>
              <a:off x="8723126" y="3583314"/>
              <a:ext cx="641163" cy="188184"/>
              <a:chOff x="3291908" y="2514610"/>
              <a:chExt cx="641163" cy="188184"/>
            </a:xfrm>
          </p:grpSpPr>
          <p:sp>
            <p:nvSpPr>
              <p:cNvPr id="249" name="Rectangle 248">
                <a:extLst>
                  <a:ext uri="{FF2B5EF4-FFF2-40B4-BE49-F238E27FC236}">
                    <a16:creationId xmlns:a16="http://schemas.microsoft.com/office/drawing/2014/main" id="{39598E8F-C5CA-438E-8D12-AA59A962863C}"/>
                  </a:ext>
                </a:extLst>
              </p:cNvPr>
              <p:cNvSpPr/>
              <p:nvPr/>
            </p:nvSpPr>
            <p:spPr>
              <a:xfrm>
                <a:off x="3516408" y="2514610"/>
                <a:ext cx="416663"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50" name="Rectangle 249">
                <a:extLst>
                  <a:ext uri="{FF2B5EF4-FFF2-40B4-BE49-F238E27FC236}">
                    <a16:creationId xmlns:a16="http://schemas.microsoft.com/office/drawing/2014/main" id="{74F86A94-C1E7-4FF3-AEA7-4446CC53DB80}"/>
                  </a:ext>
                </a:extLst>
              </p:cNvPr>
              <p:cNvSpPr/>
              <p:nvPr/>
            </p:nvSpPr>
            <p:spPr>
              <a:xfrm>
                <a:off x="3291908" y="2514610"/>
                <a:ext cx="641163" cy="188184"/>
              </a:xfrm>
              <a:prstGeom prst="rect">
                <a:avLst/>
              </a:prstGeom>
              <a:noFill/>
              <a:ln w="19050" cap="flat" cmpd="sng" algn="ctr">
                <a:solidFill>
                  <a:schemeClr val="tx1"/>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216" name="TextBox 215">
              <a:extLst>
                <a:ext uri="{FF2B5EF4-FFF2-40B4-BE49-F238E27FC236}">
                  <a16:creationId xmlns:a16="http://schemas.microsoft.com/office/drawing/2014/main" id="{4110855D-83B8-4AC3-BEE6-F189F7D06D64}"/>
                </a:ext>
              </a:extLst>
            </p:cNvPr>
            <p:cNvSpPr txBox="1"/>
            <p:nvPr/>
          </p:nvSpPr>
          <p:spPr>
            <a:xfrm>
              <a:off x="6626977" y="2379890"/>
              <a:ext cx="324128" cy="369332"/>
            </a:xfrm>
            <a:prstGeom prst="rect">
              <a:avLst/>
            </a:prstGeom>
            <a:noFill/>
          </p:spPr>
          <p:txBody>
            <a:bodyPr wrap="none" rtlCol="0">
              <a:spAutoFit/>
            </a:bodyPr>
            <a:lstStyle/>
            <a:p>
              <a:pPr defTabSz="914400"/>
              <a:r>
                <a:rPr lang="en-US" dirty="0">
                  <a:solidFill>
                    <a:prstClr val="black"/>
                  </a:solidFill>
                  <a:latin typeface="Tw Cen MT"/>
                </a:rPr>
                <a:t>A</a:t>
              </a:r>
            </a:p>
          </p:txBody>
        </p:sp>
        <p:sp>
          <p:nvSpPr>
            <p:cNvPr id="217" name="TextBox 216">
              <a:extLst>
                <a:ext uri="{FF2B5EF4-FFF2-40B4-BE49-F238E27FC236}">
                  <a16:creationId xmlns:a16="http://schemas.microsoft.com/office/drawing/2014/main" id="{F4C1BA95-6B3B-422C-9AEC-BA8E02C133AD}"/>
                </a:ext>
              </a:extLst>
            </p:cNvPr>
            <p:cNvSpPr txBox="1"/>
            <p:nvPr/>
          </p:nvSpPr>
          <p:spPr>
            <a:xfrm>
              <a:off x="7016740" y="2654390"/>
              <a:ext cx="300082" cy="369332"/>
            </a:xfrm>
            <a:prstGeom prst="rect">
              <a:avLst/>
            </a:prstGeom>
            <a:noFill/>
          </p:spPr>
          <p:txBody>
            <a:bodyPr wrap="none" rtlCol="0">
              <a:spAutoFit/>
            </a:bodyPr>
            <a:lstStyle/>
            <a:p>
              <a:pPr defTabSz="914400"/>
              <a:r>
                <a:rPr lang="en-US" dirty="0">
                  <a:solidFill>
                    <a:prstClr val="black"/>
                  </a:solidFill>
                  <a:latin typeface="Tw Cen MT"/>
                </a:rPr>
                <a:t>B</a:t>
              </a:r>
            </a:p>
          </p:txBody>
        </p:sp>
        <p:sp>
          <p:nvSpPr>
            <p:cNvPr id="218" name="TextBox 217">
              <a:extLst>
                <a:ext uri="{FF2B5EF4-FFF2-40B4-BE49-F238E27FC236}">
                  <a16:creationId xmlns:a16="http://schemas.microsoft.com/office/drawing/2014/main" id="{D8C0AC6B-DAC1-4EB3-BDF8-0E24993D670D}"/>
                </a:ext>
              </a:extLst>
            </p:cNvPr>
            <p:cNvSpPr txBox="1"/>
            <p:nvPr/>
          </p:nvSpPr>
          <p:spPr>
            <a:xfrm>
              <a:off x="7426711" y="2910104"/>
              <a:ext cx="324128" cy="369332"/>
            </a:xfrm>
            <a:prstGeom prst="rect">
              <a:avLst/>
            </a:prstGeom>
            <a:noFill/>
          </p:spPr>
          <p:txBody>
            <a:bodyPr wrap="none" rtlCol="0">
              <a:spAutoFit/>
            </a:bodyPr>
            <a:lstStyle/>
            <a:p>
              <a:pPr defTabSz="914400"/>
              <a:r>
                <a:rPr lang="en-US" dirty="0">
                  <a:solidFill>
                    <a:prstClr val="black"/>
                  </a:solidFill>
                  <a:latin typeface="Tw Cen MT"/>
                </a:rPr>
                <a:t>C</a:t>
              </a:r>
            </a:p>
          </p:txBody>
        </p:sp>
        <p:sp>
          <p:nvSpPr>
            <p:cNvPr id="219" name="TextBox 218">
              <a:extLst>
                <a:ext uri="{FF2B5EF4-FFF2-40B4-BE49-F238E27FC236}">
                  <a16:creationId xmlns:a16="http://schemas.microsoft.com/office/drawing/2014/main" id="{896912A8-F684-4021-9C47-95D8FBBA93F3}"/>
                </a:ext>
              </a:extLst>
            </p:cNvPr>
            <p:cNvSpPr txBox="1"/>
            <p:nvPr/>
          </p:nvSpPr>
          <p:spPr>
            <a:xfrm>
              <a:off x="7816889" y="3168363"/>
              <a:ext cx="324128" cy="369332"/>
            </a:xfrm>
            <a:prstGeom prst="rect">
              <a:avLst/>
            </a:prstGeom>
            <a:noFill/>
          </p:spPr>
          <p:txBody>
            <a:bodyPr wrap="none" rtlCol="0">
              <a:spAutoFit/>
            </a:bodyPr>
            <a:lstStyle/>
            <a:p>
              <a:pPr defTabSz="914400"/>
              <a:r>
                <a:rPr lang="en-US" dirty="0">
                  <a:solidFill>
                    <a:prstClr val="black"/>
                  </a:solidFill>
                  <a:latin typeface="Tw Cen MT"/>
                </a:rPr>
                <a:t>D</a:t>
              </a:r>
            </a:p>
          </p:txBody>
        </p:sp>
        <p:sp>
          <p:nvSpPr>
            <p:cNvPr id="220" name="TextBox 219">
              <a:extLst>
                <a:ext uri="{FF2B5EF4-FFF2-40B4-BE49-F238E27FC236}">
                  <a16:creationId xmlns:a16="http://schemas.microsoft.com/office/drawing/2014/main" id="{F4B343E4-5323-49F8-B048-847F2E5F65C2}"/>
                </a:ext>
              </a:extLst>
            </p:cNvPr>
            <p:cNvSpPr txBox="1"/>
            <p:nvPr/>
          </p:nvSpPr>
          <p:spPr>
            <a:xfrm>
              <a:off x="8216959" y="3429877"/>
              <a:ext cx="285656" cy="369332"/>
            </a:xfrm>
            <a:prstGeom prst="rect">
              <a:avLst/>
            </a:prstGeom>
            <a:noFill/>
          </p:spPr>
          <p:txBody>
            <a:bodyPr wrap="none" rtlCol="0">
              <a:spAutoFit/>
            </a:bodyPr>
            <a:lstStyle/>
            <a:p>
              <a:pPr defTabSz="914400"/>
              <a:r>
                <a:rPr lang="en-US" dirty="0">
                  <a:solidFill>
                    <a:prstClr val="black"/>
                  </a:solidFill>
                  <a:latin typeface="Tw Cen MT"/>
                </a:rPr>
                <a:t>E</a:t>
              </a:r>
            </a:p>
          </p:txBody>
        </p:sp>
        <p:sp>
          <p:nvSpPr>
            <p:cNvPr id="221" name="TextBox 220">
              <a:extLst>
                <a:ext uri="{FF2B5EF4-FFF2-40B4-BE49-F238E27FC236}">
                  <a16:creationId xmlns:a16="http://schemas.microsoft.com/office/drawing/2014/main" id="{514FF3A8-4126-4991-AE99-CD6414C1F693}"/>
                </a:ext>
              </a:extLst>
            </p:cNvPr>
            <p:cNvSpPr txBox="1"/>
            <p:nvPr/>
          </p:nvSpPr>
          <p:spPr>
            <a:xfrm>
              <a:off x="8631300" y="3710637"/>
              <a:ext cx="285656" cy="369332"/>
            </a:xfrm>
            <a:prstGeom prst="rect">
              <a:avLst/>
            </a:prstGeom>
            <a:noFill/>
          </p:spPr>
          <p:txBody>
            <a:bodyPr wrap="none" rtlCol="0">
              <a:spAutoFit/>
            </a:bodyPr>
            <a:lstStyle/>
            <a:p>
              <a:pPr defTabSz="914400"/>
              <a:r>
                <a:rPr lang="en-US" dirty="0">
                  <a:solidFill>
                    <a:prstClr val="black"/>
                  </a:solidFill>
                  <a:latin typeface="Tw Cen MT"/>
                </a:rPr>
                <a:t>F</a:t>
              </a:r>
            </a:p>
          </p:txBody>
        </p:sp>
        <p:cxnSp>
          <p:nvCxnSpPr>
            <p:cNvPr id="232" name="Straight Arrow Connector 231">
              <a:extLst>
                <a:ext uri="{FF2B5EF4-FFF2-40B4-BE49-F238E27FC236}">
                  <a16:creationId xmlns:a16="http://schemas.microsoft.com/office/drawing/2014/main" id="{D11501F9-49FD-4AF6-8746-AC167922D83B}"/>
                </a:ext>
              </a:extLst>
            </p:cNvPr>
            <p:cNvCxnSpPr>
              <a:cxnSpLocks/>
            </p:cNvCxnSpPr>
            <p:nvPr/>
          </p:nvCxnSpPr>
          <p:spPr>
            <a:xfrm>
              <a:off x="8909748" y="3675581"/>
              <a:ext cx="220118" cy="271468"/>
            </a:xfrm>
            <a:prstGeom prst="straightConnector1">
              <a:avLst/>
            </a:prstGeom>
            <a:noFill/>
            <a:ln w="28575" cap="flat" cmpd="sng" algn="ctr">
              <a:solidFill>
                <a:srgbClr val="94B6D2">
                  <a:lumMod val="50000"/>
                </a:srgbClr>
              </a:solidFill>
              <a:prstDash val="solid"/>
              <a:tailEnd type="triangle"/>
            </a:ln>
            <a:effectLst/>
          </p:spPr>
        </p:cxnSp>
        <p:sp>
          <p:nvSpPr>
            <p:cNvPr id="233" name="TextBox 232">
              <a:extLst>
                <a:ext uri="{FF2B5EF4-FFF2-40B4-BE49-F238E27FC236}">
                  <a16:creationId xmlns:a16="http://schemas.microsoft.com/office/drawing/2014/main" id="{385D809F-01FB-497A-82EE-4C0436ECAF85}"/>
                </a:ext>
              </a:extLst>
            </p:cNvPr>
            <p:cNvSpPr txBox="1"/>
            <p:nvPr/>
          </p:nvSpPr>
          <p:spPr>
            <a:xfrm rot="16200000">
              <a:off x="8985250" y="3771322"/>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grpSp>
      <p:sp>
        <p:nvSpPr>
          <p:cNvPr id="52" name="Rectangle 51">
            <a:extLst>
              <a:ext uri="{FF2B5EF4-FFF2-40B4-BE49-F238E27FC236}">
                <a16:creationId xmlns:a16="http://schemas.microsoft.com/office/drawing/2014/main" id="{5EADFA8A-AFE7-4B12-B321-84F3CD97E594}"/>
              </a:ext>
            </a:extLst>
          </p:cNvPr>
          <p:cNvSpPr/>
          <p:nvPr/>
        </p:nvSpPr>
        <p:spPr>
          <a:xfrm>
            <a:off x="6463144" y="1678371"/>
            <a:ext cx="5434445" cy="246173"/>
          </a:xfrm>
          <a:prstGeom prst="rect">
            <a:avLst/>
          </a:prstGeom>
          <a:solidFill>
            <a:srgbClr val="D5D1D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285" name="Rectangle 284">
            <a:extLst>
              <a:ext uri="{FF2B5EF4-FFF2-40B4-BE49-F238E27FC236}">
                <a16:creationId xmlns:a16="http://schemas.microsoft.com/office/drawing/2014/main" id="{BB17281F-82D0-449F-8A60-6F8B7F1C3CCF}"/>
              </a:ext>
            </a:extLst>
          </p:cNvPr>
          <p:cNvSpPr/>
          <p:nvPr/>
        </p:nvSpPr>
        <p:spPr>
          <a:xfrm>
            <a:off x="6405487" y="1667057"/>
            <a:ext cx="5602969" cy="17081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Consolas" panose="020B0609020204030204" pitchFamily="49" charset="0"/>
              </a:rPr>
              <a:t>for</a:t>
            </a: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1500" b="1" i="0" u="none" strike="noStrike" kern="0" cap="none" spc="0" normalizeH="0" baseline="0" noProof="0" dirty="0">
                <a:ln>
                  <a:noFill/>
                </a:ln>
                <a:solidFill>
                  <a:prstClr val="black"/>
                </a:solidFill>
                <a:effectLst/>
                <a:uLnTx/>
                <a:uFillTx/>
                <a:latin typeface="Consolas" panose="020B0609020204030204" pitchFamily="49" charset="0"/>
              </a:rPr>
              <a:t>int</a:t>
            </a: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v = 0; v &lt; </a:t>
            </a:r>
            <a:r>
              <a:rPr kumimoji="0" lang="en-US" sz="1500" b="0" i="0" u="none" strike="noStrike" kern="0" cap="none" spc="0" normalizeH="0" baseline="0" noProof="0" dirty="0" err="1">
                <a:ln>
                  <a:noFill/>
                </a:ln>
                <a:solidFill>
                  <a:prstClr val="black"/>
                </a:solidFill>
                <a:effectLst/>
                <a:uLnTx/>
                <a:uFillTx/>
                <a:latin typeface="Consolas" panose="020B0609020204030204" pitchFamily="49" charset="0"/>
              </a:rPr>
              <a:t>numVertices</a:t>
            </a: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v++)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1500" b="1" i="0" u="none" strike="noStrike" kern="0" cap="none" spc="0" normalizeH="0" baseline="0" noProof="0" dirty="0">
                <a:ln>
                  <a:noFill/>
                </a:ln>
                <a:solidFill>
                  <a:prstClr val="black"/>
                </a:solidFill>
                <a:effectLst/>
                <a:uLnTx/>
                <a:uFillTx/>
                <a:latin typeface="Consolas" panose="020B0609020204030204" pitchFamily="49" charset="0"/>
              </a:rPr>
              <a:t>if</a:t>
            </a: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(state[v] == UNVISITED)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state[v] = INCLUDED;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noProof="0" dirty="0">
                <a:ln>
                  <a:noFill/>
                </a:ln>
                <a:solidFill>
                  <a:prstClr val="black"/>
                </a:solidFill>
                <a:effectLst/>
                <a:uLnTx/>
                <a:uFillTx/>
                <a:latin typeface="Consolas" panose="020B0609020204030204" pitchFamily="49" charset="0"/>
              </a:rPr>
              <a:t>    </a:t>
            </a:r>
            <a:r>
              <a:rPr kumimoji="0" lang="en-US" sz="1500" b="1" i="0" u="none" strike="noStrike" kern="0" cap="none" spc="0" normalizeH="0" baseline="0" noProof="0" dirty="0">
                <a:ln>
                  <a:noFill/>
                </a:ln>
                <a:solidFill>
                  <a:prstClr val="black"/>
                </a:solidFill>
                <a:effectLst/>
                <a:uLnTx/>
                <a:uFillTx/>
                <a:latin typeface="Consolas" panose="020B0609020204030204" pitchFamily="49" charset="0"/>
              </a:rPr>
              <a:t>for</a:t>
            </a: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1500" b="1" i="0" u="none" strike="noStrike" kern="0" cap="none" spc="0" normalizeH="0" baseline="0" noProof="0" dirty="0" err="1">
                <a:ln>
                  <a:noFill/>
                </a:ln>
                <a:solidFill>
                  <a:prstClr val="black"/>
                </a:solidFill>
                <a:effectLst/>
                <a:uLnTx/>
                <a:uFillTx/>
                <a:latin typeface="Consolas" panose="020B0609020204030204" pitchFamily="49" charset="0"/>
              </a:rPr>
              <a:t>int</a:t>
            </a: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a:t>
            </a:r>
            <a:r>
              <a:rPr kumimoji="0" lang="en-US" sz="1500" b="0" i="0" u="none" strike="noStrike" kern="0" cap="none" spc="0" normalizeH="0" baseline="0" noProof="0" dirty="0" err="1">
                <a:ln>
                  <a:noFill/>
                </a:ln>
                <a:solidFill>
                  <a:prstClr val="black"/>
                </a:solidFill>
                <a:effectLst/>
                <a:uLnTx/>
                <a:uFillTx/>
                <a:latin typeface="Consolas" panose="020B0609020204030204" pitchFamily="49" charset="0"/>
              </a:rPr>
              <a:t>nbr</a:t>
            </a: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 neighbors(v))</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state[</a:t>
            </a:r>
            <a:r>
              <a:rPr kumimoji="0" lang="en-US" sz="1500" b="0" i="0" u="none" strike="noStrike" kern="0" cap="none" spc="0" normalizeH="0" baseline="0" noProof="0" dirty="0" err="1">
                <a:ln>
                  <a:noFill/>
                </a:ln>
                <a:solidFill>
                  <a:prstClr val="black"/>
                </a:solidFill>
                <a:effectLst/>
                <a:uLnTx/>
                <a:uFillTx/>
                <a:latin typeface="Consolas" panose="020B0609020204030204" pitchFamily="49" charset="0"/>
              </a:rPr>
              <a:t>nbr</a:t>
            </a: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 EXCLUDED;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nsolas" panose="020B0609020204030204" pitchFamily="49" charset="0"/>
              </a:rPr>
              <a:t>}</a:t>
            </a:r>
          </a:p>
        </p:txBody>
      </p:sp>
      <p:cxnSp>
        <p:nvCxnSpPr>
          <p:cNvPr id="60" name="Straight Arrow Connector 59">
            <a:extLst>
              <a:ext uri="{FF2B5EF4-FFF2-40B4-BE49-F238E27FC236}">
                <a16:creationId xmlns:a16="http://schemas.microsoft.com/office/drawing/2014/main" id="{5E9F8F5A-0999-4FDD-BC1D-734648634084}"/>
              </a:ext>
            </a:extLst>
          </p:cNvPr>
          <p:cNvCxnSpPr>
            <a:cxnSpLocks/>
          </p:cNvCxnSpPr>
          <p:nvPr/>
        </p:nvCxnSpPr>
        <p:spPr>
          <a:xfrm flipH="1">
            <a:off x="8331341" y="4484153"/>
            <a:ext cx="550068" cy="266700"/>
          </a:xfrm>
          <a:prstGeom prst="straightConnector1">
            <a:avLst/>
          </a:prstGeom>
          <a:noFill/>
          <a:ln w="38100" cap="flat" cmpd="sng" algn="ctr">
            <a:solidFill>
              <a:srgbClr val="FF0000"/>
            </a:solidFill>
            <a:prstDash val="solid"/>
            <a:tailEnd type="triangle"/>
          </a:ln>
          <a:effectLst/>
        </p:spPr>
      </p:cxnSp>
      <p:sp>
        <p:nvSpPr>
          <p:cNvPr id="61" name="TextBox 60">
            <a:extLst>
              <a:ext uri="{FF2B5EF4-FFF2-40B4-BE49-F238E27FC236}">
                <a16:creationId xmlns:a16="http://schemas.microsoft.com/office/drawing/2014/main" id="{19CF1632-0190-439D-BD8B-3B0AA5BC3AC7}"/>
              </a:ext>
            </a:extLst>
          </p:cNvPr>
          <p:cNvSpPr txBox="1"/>
          <p:nvPr/>
        </p:nvSpPr>
        <p:spPr>
          <a:xfrm>
            <a:off x="8103691" y="4563758"/>
            <a:ext cx="343364" cy="307777"/>
          </a:xfrm>
          <a:prstGeom prst="rect">
            <a:avLst/>
          </a:prstGeom>
          <a:noFill/>
        </p:spPr>
        <p:txBody>
          <a:bodyPr wrap="none" rtlCol="0">
            <a:spAutoFit/>
          </a:bodyPr>
          <a:lstStyle/>
          <a:p>
            <a:pPr defTabSz="914400"/>
            <a:r>
              <a:rPr lang="en-US" sz="1400" dirty="0" err="1">
                <a:solidFill>
                  <a:prstClr val="black"/>
                </a:solidFill>
                <a:latin typeface="Tw Cen MT"/>
              </a:rPr>
              <a:t>rd</a:t>
            </a:r>
            <a:endParaRPr lang="en-US" sz="1400" dirty="0">
              <a:solidFill>
                <a:prstClr val="black"/>
              </a:solidFill>
              <a:latin typeface="Tw Cen MT"/>
            </a:endParaRPr>
          </a:p>
        </p:txBody>
      </p:sp>
      <p:sp>
        <p:nvSpPr>
          <p:cNvPr id="62" name="TextBox 61">
            <a:extLst>
              <a:ext uri="{FF2B5EF4-FFF2-40B4-BE49-F238E27FC236}">
                <a16:creationId xmlns:a16="http://schemas.microsoft.com/office/drawing/2014/main" id="{1266A0A0-29C6-4295-A113-141B16B1B2BB}"/>
              </a:ext>
            </a:extLst>
          </p:cNvPr>
          <p:cNvSpPr txBox="1"/>
          <p:nvPr/>
        </p:nvSpPr>
        <p:spPr>
          <a:xfrm>
            <a:off x="8798977" y="4292068"/>
            <a:ext cx="364202" cy="307777"/>
          </a:xfrm>
          <a:prstGeom prst="rect">
            <a:avLst/>
          </a:prstGeom>
          <a:noFill/>
        </p:spPr>
        <p:txBody>
          <a:bodyPr wrap="none" rtlCol="0">
            <a:spAutoFit/>
          </a:bodyPr>
          <a:lstStyle/>
          <a:p>
            <a:pPr defTabSz="914400"/>
            <a:r>
              <a:rPr lang="en-US" sz="1400" dirty="0" err="1">
                <a:solidFill>
                  <a:prstClr val="black"/>
                </a:solidFill>
                <a:latin typeface="Tw Cen MT"/>
              </a:rPr>
              <a:t>wr</a:t>
            </a:r>
            <a:endParaRPr lang="en-US" sz="1400" dirty="0">
              <a:solidFill>
                <a:prstClr val="black"/>
              </a:solidFill>
              <a:latin typeface="Tw Cen MT"/>
            </a:endParaRPr>
          </a:p>
        </p:txBody>
      </p:sp>
      <p:sp>
        <p:nvSpPr>
          <p:cNvPr id="63" name="TextBox 62"/>
          <p:cNvSpPr txBox="1"/>
          <p:nvPr/>
        </p:nvSpPr>
        <p:spPr>
          <a:xfrm>
            <a:off x="10205708" y="3334407"/>
            <a:ext cx="1260318" cy="1200329"/>
          </a:xfrm>
          <a:prstGeom prst="rect">
            <a:avLst/>
          </a:prstGeom>
          <a:ln w="38100">
            <a:solidFill>
              <a:srgbClr val="944A1C"/>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400" dirty="0"/>
              <a:t>Indirect memory accesses</a:t>
            </a:r>
          </a:p>
        </p:txBody>
      </p:sp>
      <p:cxnSp>
        <p:nvCxnSpPr>
          <p:cNvPr id="7" name="Straight Arrow Connector 6"/>
          <p:cNvCxnSpPr>
            <a:stCxn id="63" idx="0"/>
          </p:cNvCxnSpPr>
          <p:nvPr/>
        </p:nvCxnSpPr>
        <p:spPr>
          <a:xfrm flipH="1" flipV="1">
            <a:off x="10380846" y="2908150"/>
            <a:ext cx="455021" cy="426257"/>
          </a:xfrm>
          <a:prstGeom prst="straightConnector1">
            <a:avLst/>
          </a:prstGeom>
          <a:ln w="38100">
            <a:solidFill>
              <a:srgbClr val="944A1C"/>
            </a:solidFill>
            <a:tailEnd type="triangle"/>
          </a:ln>
        </p:spPr>
        <p:style>
          <a:lnRef idx="1">
            <a:schemeClr val="accent1"/>
          </a:lnRef>
          <a:fillRef idx="0">
            <a:schemeClr val="accent1"/>
          </a:fillRef>
          <a:effectRef idx="0">
            <a:schemeClr val="accent1"/>
          </a:effectRef>
          <a:fontRef idx="minor">
            <a:schemeClr val="tx1"/>
          </a:fontRef>
        </p:style>
      </p:cxnSp>
      <p:sp>
        <p:nvSpPr>
          <p:cNvPr id="65" name="Footer Placeholder 3"/>
          <p:cNvSpPr>
            <a:spLocks noGrp="1"/>
          </p:cNvSpPr>
          <p:nvPr>
            <p:ph type="ftr" sz="quarter" idx="11"/>
          </p:nvPr>
        </p:nvSpPr>
        <p:spPr>
          <a:xfrm>
            <a:off x="611141" y="6446837"/>
            <a:ext cx="10224725" cy="365125"/>
          </a:xfrm>
        </p:spPr>
        <p:txBody>
          <a:bodyPr/>
          <a:lstStyle/>
          <a:p>
            <a:r>
              <a:rPr lang="en-US" dirty="0"/>
              <a:t>ISCA 2020		T4: Compiling Sequential Code for Effective Speculative Parallelization in Hardware</a:t>
            </a:r>
          </a:p>
        </p:txBody>
      </p:sp>
    </p:spTree>
    <p:custDataLst>
      <p:tags r:id="rId1"/>
    </p:custDataLst>
    <p:extLst>
      <p:ext uri="{BB962C8B-B14F-4D97-AF65-F5344CB8AC3E}">
        <p14:creationId xmlns:p14="http://schemas.microsoft.com/office/powerpoint/2010/main" val="74363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P spid="52" grpId="0" animBg="1"/>
      <p:bldP spid="61" grpId="0"/>
      <p:bldP spid="62" grpId="0"/>
      <p:bldP spid="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467960" y="4622887"/>
            <a:ext cx="1025375" cy="712517"/>
            <a:chOff x="9467960" y="4622887"/>
            <a:chExt cx="1025375" cy="712517"/>
          </a:xfrm>
        </p:grpSpPr>
        <p:sp>
          <p:nvSpPr>
            <p:cNvPr id="139" name="Rectangle 138">
              <a:extLst>
                <a:ext uri="{FF2B5EF4-FFF2-40B4-BE49-F238E27FC236}">
                  <a16:creationId xmlns:a16="http://schemas.microsoft.com/office/drawing/2014/main" id="{0385599C-8C28-47CA-817A-4EA179F6A5FC}"/>
                </a:ext>
              </a:extLst>
            </p:cNvPr>
            <p:cNvSpPr/>
            <p:nvPr/>
          </p:nvSpPr>
          <p:spPr>
            <a:xfrm flipH="1">
              <a:off x="9467960" y="4622887"/>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07" name="Rectangle 206">
              <a:extLst>
                <a:ext uri="{FF2B5EF4-FFF2-40B4-BE49-F238E27FC236}">
                  <a16:creationId xmlns:a16="http://schemas.microsoft.com/office/drawing/2014/main" id="{0385599C-8C28-47CA-817A-4EA179F6A5FC}"/>
                </a:ext>
              </a:extLst>
            </p:cNvPr>
            <p:cNvSpPr/>
            <p:nvPr/>
          </p:nvSpPr>
          <p:spPr>
            <a:xfrm flipH="1">
              <a:off x="9863493" y="4885468"/>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08" name="Rectangle 207">
              <a:extLst>
                <a:ext uri="{FF2B5EF4-FFF2-40B4-BE49-F238E27FC236}">
                  <a16:creationId xmlns:a16="http://schemas.microsoft.com/office/drawing/2014/main" id="{0385599C-8C28-47CA-817A-4EA179F6A5FC}"/>
                </a:ext>
              </a:extLst>
            </p:cNvPr>
            <p:cNvSpPr/>
            <p:nvPr/>
          </p:nvSpPr>
          <p:spPr>
            <a:xfrm flipH="1">
              <a:off x="10263335" y="5147220"/>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grpSp>
        <p:nvGrpSpPr>
          <p:cNvPr id="126" name="Group 125"/>
          <p:cNvGrpSpPr/>
          <p:nvPr/>
        </p:nvGrpSpPr>
        <p:grpSpPr>
          <a:xfrm>
            <a:off x="6732105" y="3842969"/>
            <a:ext cx="2216301" cy="1498581"/>
            <a:chOff x="6732105" y="3842969"/>
            <a:chExt cx="2216301" cy="1498581"/>
          </a:xfrm>
        </p:grpSpPr>
        <p:sp>
          <p:nvSpPr>
            <p:cNvPr id="127" name="Rectangle 126">
              <a:extLst>
                <a:ext uri="{FF2B5EF4-FFF2-40B4-BE49-F238E27FC236}">
                  <a16:creationId xmlns:a16="http://schemas.microsoft.com/office/drawing/2014/main" id="{0385599C-8C28-47CA-817A-4EA179F6A5FC}"/>
                </a:ext>
              </a:extLst>
            </p:cNvPr>
            <p:cNvSpPr/>
            <p:nvPr/>
          </p:nvSpPr>
          <p:spPr>
            <a:xfrm flipH="1">
              <a:off x="6732105" y="3842969"/>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28" name="Rectangle 127">
              <a:extLst>
                <a:ext uri="{FF2B5EF4-FFF2-40B4-BE49-F238E27FC236}">
                  <a16:creationId xmlns:a16="http://schemas.microsoft.com/office/drawing/2014/main" id="{0385599C-8C28-47CA-817A-4EA179F6A5FC}"/>
                </a:ext>
              </a:extLst>
            </p:cNvPr>
            <p:cNvSpPr/>
            <p:nvPr/>
          </p:nvSpPr>
          <p:spPr>
            <a:xfrm flipH="1">
              <a:off x="7121300" y="4103061"/>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32" name="Rectangle 131">
              <a:extLst>
                <a:ext uri="{FF2B5EF4-FFF2-40B4-BE49-F238E27FC236}">
                  <a16:creationId xmlns:a16="http://schemas.microsoft.com/office/drawing/2014/main" id="{0385599C-8C28-47CA-817A-4EA179F6A5FC}"/>
                </a:ext>
              </a:extLst>
            </p:cNvPr>
            <p:cNvSpPr/>
            <p:nvPr/>
          </p:nvSpPr>
          <p:spPr>
            <a:xfrm flipH="1">
              <a:off x="7526448" y="4365642"/>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33" name="Rectangle 132">
              <a:extLst>
                <a:ext uri="{FF2B5EF4-FFF2-40B4-BE49-F238E27FC236}">
                  <a16:creationId xmlns:a16="http://schemas.microsoft.com/office/drawing/2014/main" id="{0385599C-8C28-47CA-817A-4EA179F6A5FC}"/>
                </a:ext>
              </a:extLst>
            </p:cNvPr>
            <p:cNvSpPr/>
            <p:nvPr/>
          </p:nvSpPr>
          <p:spPr>
            <a:xfrm flipH="1">
              <a:off x="7921981" y="4628223"/>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34" name="Rectangle 133">
              <a:extLst>
                <a:ext uri="{FF2B5EF4-FFF2-40B4-BE49-F238E27FC236}">
                  <a16:creationId xmlns:a16="http://schemas.microsoft.com/office/drawing/2014/main" id="{0385599C-8C28-47CA-817A-4EA179F6A5FC}"/>
                </a:ext>
              </a:extLst>
            </p:cNvPr>
            <p:cNvSpPr/>
            <p:nvPr/>
          </p:nvSpPr>
          <p:spPr>
            <a:xfrm flipH="1">
              <a:off x="8321823" y="4889975"/>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35" name="Rectangle 134">
              <a:extLst>
                <a:ext uri="{FF2B5EF4-FFF2-40B4-BE49-F238E27FC236}">
                  <a16:creationId xmlns:a16="http://schemas.microsoft.com/office/drawing/2014/main" id="{0385599C-8C28-47CA-817A-4EA179F6A5FC}"/>
                </a:ext>
              </a:extLst>
            </p:cNvPr>
            <p:cNvSpPr/>
            <p:nvPr/>
          </p:nvSpPr>
          <p:spPr>
            <a:xfrm flipH="1">
              <a:off x="8718406" y="5153366"/>
              <a:ext cx="230000" cy="188184"/>
            </a:xfrm>
            <a:prstGeom prst="rect">
              <a:avLst/>
            </a:prstGeom>
            <a:solidFill>
              <a:srgbClr val="D5D1D1"/>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2" name="Title 1"/>
          <p:cNvSpPr>
            <a:spLocks noGrp="1"/>
          </p:cNvSpPr>
          <p:nvPr>
            <p:ph type="title"/>
          </p:nvPr>
        </p:nvSpPr>
        <p:spPr/>
        <p:txBody>
          <a:bodyPr>
            <a:normAutofit/>
          </a:bodyPr>
          <a:lstStyle/>
          <a:p>
            <a:r>
              <a:rPr lang="en-US" sz="4000" dirty="0"/>
              <a:t>Task chains incur costly misspeculation recovery</a:t>
            </a:r>
          </a:p>
        </p:txBody>
      </p:sp>
      <p:sp>
        <p:nvSpPr>
          <p:cNvPr id="3" name="Content Placeholder 2"/>
          <p:cNvSpPr>
            <a:spLocks noGrp="1"/>
          </p:cNvSpPr>
          <p:nvPr>
            <p:ph idx="1"/>
          </p:nvPr>
        </p:nvSpPr>
        <p:spPr>
          <a:xfrm>
            <a:off x="660614" y="1771651"/>
            <a:ext cx="5057891" cy="3976962"/>
          </a:xfrm>
        </p:spPr>
        <p:txBody>
          <a:bodyPr>
            <a:noAutofit/>
          </a:bodyPr>
          <a:lstStyle/>
          <a:p>
            <a:r>
              <a:rPr lang="en-US" dirty="0"/>
              <a:t>Tasks abort if they violated data dependence</a:t>
            </a:r>
          </a:p>
          <a:p>
            <a:r>
              <a:rPr lang="en-US" dirty="0"/>
              <a:t>Tasks that abort must roll back their effects, including successors they spawned or forwarded data to</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grpSp>
        <p:nvGrpSpPr>
          <p:cNvPr id="168" name="Group 167">
            <a:extLst>
              <a:ext uri="{FF2B5EF4-FFF2-40B4-BE49-F238E27FC236}">
                <a16:creationId xmlns:a16="http://schemas.microsoft.com/office/drawing/2014/main" id="{A219D227-344D-498D-A198-41F87BBAAD16}"/>
              </a:ext>
            </a:extLst>
          </p:cNvPr>
          <p:cNvGrpSpPr/>
          <p:nvPr/>
        </p:nvGrpSpPr>
        <p:grpSpPr>
          <a:xfrm>
            <a:off x="6752523" y="5488687"/>
            <a:ext cx="4879265" cy="369332"/>
            <a:chOff x="505968" y="5048518"/>
            <a:chExt cx="8819937" cy="492442"/>
          </a:xfrm>
        </p:grpSpPr>
        <p:cxnSp>
          <p:nvCxnSpPr>
            <p:cNvPr id="169" name="Straight Arrow Connector 168">
              <a:extLst>
                <a:ext uri="{FF2B5EF4-FFF2-40B4-BE49-F238E27FC236}">
                  <a16:creationId xmlns:a16="http://schemas.microsoft.com/office/drawing/2014/main" id="{91E710F3-7D95-45E7-9E96-85AC3CBCF833}"/>
                </a:ext>
              </a:extLst>
            </p:cNvPr>
            <p:cNvCxnSpPr>
              <a:cxnSpLocks/>
            </p:cNvCxnSpPr>
            <p:nvPr/>
          </p:nvCxnSpPr>
          <p:spPr>
            <a:xfrm>
              <a:off x="505968" y="5477256"/>
              <a:ext cx="8785440" cy="0"/>
            </a:xfrm>
            <a:prstGeom prst="straightConnector1">
              <a:avLst/>
            </a:prstGeom>
            <a:noFill/>
            <a:ln w="19050" cap="flat" cmpd="sng" algn="ctr">
              <a:solidFill>
                <a:sysClr val="windowText" lastClr="000000"/>
              </a:solidFill>
              <a:prstDash val="solid"/>
              <a:tailEnd type="triangle"/>
            </a:ln>
            <a:effectLst/>
          </p:spPr>
        </p:cxnSp>
        <p:sp>
          <p:nvSpPr>
            <p:cNvPr id="170" name="TextBox 169">
              <a:extLst>
                <a:ext uri="{FF2B5EF4-FFF2-40B4-BE49-F238E27FC236}">
                  <a16:creationId xmlns:a16="http://schemas.microsoft.com/office/drawing/2014/main" id="{2D51634A-0CA2-4EC9-A483-2715D24F3CDA}"/>
                </a:ext>
              </a:extLst>
            </p:cNvPr>
            <p:cNvSpPr txBox="1"/>
            <p:nvPr/>
          </p:nvSpPr>
          <p:spPr>
            <a:xfrm>
              <a:off x="8230015" y="5048518"/>
              <a:ext cx="1095890" cy="49244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rPr>
                <a:t>Time</a:t>
              </a:r>
            </a:p>
          </p:txBody>
        </p:sp>
      </p:grpSp>
      <p:grpSp>
        <p:nvGrpSpPr>
          <p:cNvPr id="6" name="Group 5">
            <a:extLst>
              <a:ext uri="{FF2B5EF4-FFF2-40B4-BE49-F238E27FC236}">
                <a16:creationId xmlns:a16="http://schemas.microsoft.com/office/drawing/2014/main" id="{C5B735A4-0083-48EF-AA0A-63FA91286415}"/>
              </a:ext>
            </a:extLst>
          </p:cNvPr>
          <p:cNvGrpSpPr/>
          <p:nvPr/>
        </p:nvGrpSpPr>
        <p:grpSpPr>
          <a:xfrm>
            <a:off x="9023569" y="4615649"/>
            <a:ext cx="2608219" cy="1190394"/>
            <a:chOff x="9023569" y="4615649"/>
            <a:chExt cx="2608219" cy="1190394"/>
          </a:xfrm>
        </p:grpSpPr>
        <p:grpSp>
          <p:nvGrpSpPr>
            <p:cNvPr id="183" name="Group 182">
              <a:extLst>
                <a:ext uri="{FF2B5EF4-FFF2-40B4-BE49-F238E27FC236}">
                  <a16:creationId xmlns:a16="http://schemas.microsoft.com/office/drawing/2014/main" id="{10A4DDED-AEE0-454A-A464-34007591238A}"/>
                </a:ext>
              </a:extLst>
            </p:cNvPr>
            <p:cNvGrpSpPr/>
            <p:nvPr/>
          </p:nvGrpSpPr>
          <p:grpSpPr>
            <a:xfrm>
              <a:off x="9861567" y="4886485"/>
              <a:ext cx="538356" cy="365560"/>
              <a:chOff x="2117578" y="2073689"/>
              <a:chExt cx="538356" cy="365560"/>
            </a:xfrm>
          </p:grpSpPr>
          <p:grpSp>
            <p:nvGrpSpPr>
              <p:cNvPr id="184" name="Group 183">
                <a:extLst>
                  <a:ext uri="{FF2B5EF4-FFF2-40B4-BE49-F238E27FC236}">
                    <a16:creationId xmlns:a16="http://schemas.microsoft.com/office/drawing/2014/main" id="{8D0B62CD-B590-4BBF-BFDE-9889027954D4}"/>
                  </a:ext>
                </a:extLst>
              </p:cNvPr>
              <p:cNvGrpSpPr/>
              <p:nvPr/>
            </p:nvGrpSpPr>
            <p:grpSpPr>
              <a:xfrm>
                <a:off x="2117578" y="2073689"/>
                <a:ext cx="538356" cy="188184"/>
                <a:chOff x="3291908" y="2514610"/>
                <a:chExt cx="538356" cy="188184"/>
              </a:xfrm>
            </p:grpSpPr>
            <p:sp>
              <p:nvSpPr>
                <p:cNvPr id="186" name="Rectangle 185">
                  <a:extLst>
                    <a:ext uri="{FF2B5EF4-FFF2-40B4-BE49-F238E27FC236}">
                      <a16:creationId xmlns:a16="http://schemas.microsoft.com/office/drawing/2014/main" id="{C64C35F0-19D1-43BA-808F-53B156063986}"/>
                    </a:ext>
                  </a:extLst>
                </p:cNvPr>
                <p:cNvSpPr/>
                <p:nvPr/>
              </p:nvSpPr>
              <p:spPr>
                <a:xfrm>
                  <a:off x="3516408" y="2514610"/>
                  <a:ext cx="313856"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87" name="Rectangle 186">
                  <a:extLst>
                    <a:ext uri="{FF2B5EF4-FFF2-40B4-BE49-F238E27FC236}">
                      <a16:creationId xmlns:a16="http://schemas.microsoft.com/office/drawing/2014/main" id="{72DC953D-A97F-4E9B-8A97-AABE0951924D}"/>
                    </a:ext>
                  </a:extLst>
                </p:cNvPr>
                <p:cNvSpPr/>
                <p:nvPr/>
              </p:nvSpPr>
              <p:spPr>
                <a:xfrm>
                  <a:off x="3291908" y="2514610"/>
                  <a:ext cx="53835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85" name="Straight Arrow Connector 184">
                <a:extLst>
                  <a:ext uri="{FF2B5EF4-FFF2-40B4-BE49-F238E27FC236}">
                    <a16:creationId xmlns:a16="http://schemas.microsoft.com/office/drawing/2014/main" id="{CACCA192-23E0-46BE-AC10-0757070D4B11}"/>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188" name="Group 187">
              <a:extLst>
                <a:ext uri="{FF2B5EF4-FFF2-40B4-BE49-F238E27FC236}">
                  <a16:creationId xmlns:a16="http://schemas.microsoft.com/office/drawing/2014/main" id="{A4D84D83-3E96-4DC8-B7E2-33B9C3B44410}"/>
                </a:ext>
              </a:extLst>
            </p:cNvPr>
            <p:cNvGrpSpPr/>
            <p:nvPr/>
          </p:nvGrpSpPr>
          <p:grpSpPr>
            <a:xfrm>
              <a:off x="10260202" y="5140310"/>
              <a:ext cx="1371586" cy="188184"/>
              <a:chOff x="3291908" y="2514610"/>
              <a:chExt cx="1371586" cy="188184"/>
            </a:xfrm>
          </p:grpSpPr>
          <p:sp>
            <p:nvSpPr>
              <p:cNvPr id="189" name="Rectangle 188">
                <a:extLst>
                  <a:ext uri="{FF2B5EF4-FFF2-40B4-BE49-F238E27FC236}">
                    <a16:creationId xmlns:a16="http://schemas.microsoft.com/office/drawing/2014/main" id="{B96BA5DD-E18F-4619-9641-09DCEA2C5E66}"/>
                  </a:ext>
                </a:extLst>
              </p:cNvPr>
              <p:cNvSpPr/>
              <p:nvPr/>
            </p:nvSpPr>
            <p:spPr>
              <a:xfrm>
                <a:off x="4033600" y="2514610"/>
                <a:ext cx="6298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90" name="Rectangle 189">
                <a:extLst>
                  <a:ext uri="{FF2B5EF4-FFF2-40B4-BE49-F238E27FC236}">
                    <a16:creationId xmlns:a16="http://schemas.microsoft.com/office/drawing/2014/main" id="{3F6AAD09-090F-44A6-A046-C7680333EE26}"/>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91" name="Rectangle 190">
                <a:extLst>
                  <a:ext uri="{FF2B5EF4-FFF2-40B4-BE49-F238E27FC236}">
                    <a16:creationId xmlns:a16="http://schemas.microsoft.com/office/drawing/2014/main" id="{5F019533-13A7-4D0F-9494-42B12C39B173}"/>
                  </a:ext>
                </a:extLst>
              </p:cNvPr>
              <p:cNvSpPr/>
              <p:nvPr/>
            </p:nvSpPr>
            <p:spPr>
              <a:xfrm>
                <a:off x="3291908" y="2514610"/>
                <a:ext cx="13715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192" name="TextBox 191">
              <a:extLst>
                <a:ext uri="{FF2B5EF4-FFF2-40B4-BE49-F238E27FC236}">
                  <a16:creationId xmlns:a16="http://schemas.microsoft.com/office/drawing/2014/main" id="{2E7033CA-52D3-4627-AB53-D2C49A6BE946}"/>
                </a:ext>
              </a:extLst>
            </p:cNvPr>
            <p:cNvSpPr txBox="1"/>
            <p:nvPr/>
          </p:nvSpPr>
          <p:spPr>
            <a:xfrm>
              <a:off x="9353965" y="4744407"/>
              <a:ext cx="367408" cy="369332"/>
            </a:xfrm>
            <a:prstGeom prst="rect">
              <a:avLst/>
            </a:prstGeom>
            <a:noFill/>
          </p:spPr>
          <p:txBody>
            <a:bodyPr wrap="none" rtlCol="0">
              <a:spAutoFit/>
            </a:bodyPr>
            <a:lstStyle/>
            <a:p>
              <a:pPr defTabSz="914400"/>
              <a:r>
                <a:rPr lang="en-US" dirty="0">
                  <a:solidFill>
                    <a:prstClr val="black"/>
                  </a:solidFill>
                  <a:latin typeface="Tw Cen MT"/>
                </a:rPr>
                <a:t>D′</a:t>
              </a:r>
            </a:p>
          </p:txBody>
        </p:sp>
        <p:sp>
          <p:nvSpPr>
            <p:cNvPr id="193" name="TextBox 192">
              <a:extLst>
                <a:ext uri="{FF2B5EF4-FFF2-40B4-BE49-F238E27FC236}">
                  <a16:creationId xmlns:a16="http://schemas.microsoft.com/office/drawing/2014/main" id="{F45141D9-F168-483E-A087-E4FE1FBDD9D4}"/>
                </a:ext>
              </a:extLst>
            </p:cNvPr>
            <p:cNvSpPr txBox="1"/>
            <p:nvPr/>
          </p:nvSpPr>
          <p:spPr>
            <a:xfrm>
              <a:off x="9798060" y="4996397"/>
              <a:ext cx="328936" cy="369332"/>
            </a:xfrm>
            <a:prstGeom prst="rect">
              <a:avLst/>
            </a:prstGeom>
            <a:noFill/>
          </p:spPr>
          <p:txBody>
            <a:bodyPr wrap="square" rtlCol="0">
              <a:spAutoFit/>
            </a:bodyPr>
            <a:lstStyle/>
            <a:p>
              <a:pPr defTabSz="914400"/>
              <a:r>
                <a:rPr lang="en-US" dirty="0">
                  <a:solidFill>
                    <a:prstClr val="black"/>
                  </a:solidFill>
                  <a:latin typeface="Tw Cen MT"/>
                </a:rPr>
                <a:t>E′</a:t>
              </a:r>
            </a:p>
          </p:txBody>
        </p:sp>
        <p:sp>
          <p:nvSpPr>
            <p:cNvPr id="194" name="TextBox 193">
              <a:extLst>
                <a:ext uri="{FF2B5EF4-FFF2-40B4-BE49-F238E27FC236}">
                  <a16:creationId xmlns:a16="http://schemas.microsoft.com/office/drawing/2014/main" id="{B93023BB-FE40-4A59-9399-4F3BDE00E39F}"/>
                </a:ext>
              </a:extLst>
            </p:cNvPr>
            <p:cNvSpPr txBox="1"/>
            <p:nvPr/>
          </p:nvSpPr>
          <p:spPr>
            <a:xfrm>
              <a:off x="10168376" y="5262871"/>
              <a:ext cx="336952" cy="369332"/>
            </a:xfrm>
            <a:prstGeom prst="rect">
              <a:avLst/>
            </a:prstGeom>
            <a:noFill/>
          </p:spPr>
          <p:txBody>
            <a:bodyPr wrap="none" rtlCol="0">
              <a:spAutoFit/>
            </a:bodyPr>
            <a:lstStyle/>
            <a:p>
              <a:pPr defTabSz="914400"/>
              <a:r>
                <a:rPr lang="en-US" dirty="0">
                  <a:solidFill>
                    <a:prstClr val="black"/>
                  </a:solidFill>
                  <a:latin typeface="Tw Cen MT"/>
                </a:rPr>
                <a:t>F′</a:t>
              </a:r>
            </a:p>
          </p:txBody>
        </p:sp>
        <p:cxnSp>
          <p:nvCxnSpPr>
            <p:cNvPr id="195" name="Straight Arrow Connector 194">
              <a:extLst>
                <a:ext uri="{FF2B5EF4-FFF2-40B4-BE49-F238E27FC236}">
                  <a16:creationId xmlns:a16="http://schemas.microsoft.com/office/drawing/2014/main" id="{91A7E1D5-B7AD-4EEF-AAA4-1B50F6850C86}"/>
                </a:ext>
              </a:extLst>
            </p:cNvPr>
            <p:cNvCxnSpPr>
              <a:cxnSpLocks/>
              <a:stCxn id="157" idx="3"/>
              <a:endCxn id="205" idx="1"/>
            </p:cNvCxnSpPr>
            <p:nvPr/>
          </p:nvCxnSpPr>
          <p:spPr>
            <a:xfrm flipV="1">
              <a:off x="9023569" y="4719415"/>
              <a:ext cx="445291" cy="2900"/>
            </a:xfrm>
            <a:prstGeom prst="straightConnector1">
              <a:avLst/>
            </a:prstGeom>
            <a:noFill/>
            <a:ln w="38100" cap="flat" cmpd="sng" algn="ctr">
              <a:solidFill>
                <a:srgbClr val="00B0F0"/>
              </a:solidFill>
              <a:prstDash val="solid"/>
              <a:tailEnd type="triangle"/>
            </a:ln>
            <a:effectLst/>
          </p:spPr>
        </p:cxnSp>
        <p:cxnSp>
          <p:nvCxnSpPr>
            <p:cNvPr id="196" name="Straight Arrow Connector 195">
              <a:extLst>
                <a:ext uri="{FF2B5EF4-FFF2-40B4-BE49-F238E27FC236}">
                  <a16:creationId xmlns:a16="http://schemas.microsoft.com/office/drawing/2014/main" id="{0F12D253-40DE-44ED-A172-1D7CCDDF6499}"/>
                </a:ext>
              </a:extLst>
            </p:cNvPr>
            <p:cNvCxnSpPr>
              <a:cxnSpLocks/>
            </p:cNvCxnSpPr>
            <p:nvPr/>
          </p:nvCxnSpPr>
          <p:spPr>
            <a:xfrm>
              <a:off x="10413897" y="5248172"/>
              <a:ext cx="220118" cy="271468"/>
            </a:xfrm>
            <a:prstGeom prst="straightConnector1">
              <a:avLst/>
            </a:prstGeom>
            <a:noFill/>
            <a:ln w="28575" cap="flat" cmpd="sng" algn="ctr">
              <a:solidFill>
                <a:srgbClr val="94B6D2">
                  <a:lumMod val="50000"/>
                </a:srgbClr>
              </a:solidFill>
              <a:prstDash val="solid"/>
              <a:tailEnd type="triangle"/>
            </a:ln>
            <a:effectLst/>
          </p:spPr>
        </p:cxnSp>
        <p:sp>
          <p:nvSpPr>
            <p:cNvPr id="199" name="TextBox 198">
              <a:extLst>
                <a:ext uri="{FF2B5EF4-FFF2-40B4-BE49-F238E27FC236}">
                  <a16:creationId xmlns:a16="http://schemas.microsoft.com/office/drawing/2014/main" id="{0D1C89C3-345C-4D4B-8661-7EB7BE189776}"/>
                </a:ext>
              </a:extLst>
            </p:cNvPr>
            <p:cNvSpPr txBox="1"/>
            <p:nvPr/>
          </p:nvSpPr>
          <p:spPr>
            <a:xfrm rot="16200000">
              <a:off x="10491119" y="5328989"/>
              <a:ext cx="553998" cy="400110"/>
            </a:xfrm>
            <a:prstGeom prst="rect">
              <a:avLst/>
            </a:prstGeom>
            <a:noFill/>
          </p:spPr>
          <p:txBody>
            <a:bodyPr vert="eaVert" wrap="square" rtlCol="0">
              <a:spAutoFit/>
            </a:bodyPr>
            <a:lstStyle/>
            <a:p>
              <a:pPr defTabSz="914400"/>
              <a:r>
                <a:rPr lang="en-US" sz="2400" dirty="0">
                  <a:solidFill>
                    <a:prstClr val="black"/>
                  </a:solidFill>
                  <a:latin typeface="Tw Cen MT"/>
                </a:rPr>
                <a:t>…</a:t>
              </a:r>
            </a:p>
          </p:txBody>
        </p:sp>
        <p:grpSp>
          <p:nvGrpSpPr>
            <p:cNvPr id="201" name="Group 200">
              <a:extLst>
                <a:ext uri="{FF2B5EF4-FFF2-40B4-BE49-F238E27FC236}">
                  <a16:creationId xmlns:a16="http://schemas.microsoft.com/office/drawing/2014/main" id="{FE5CFABC-CA4B-41F4-90F6-2F842A17F79F}"/>
                </a:ext>
              </a:extLst>
            </p:cNvPr>
            <p:cNvGrpSpPr/>
            <p:nvPr/>
          </p:nvGrpSpPr>
          <p:grpSpPr>
            <a:xfrm>
              <a:off x="9468860" y="4625323"/>
              <a:ext cx="538356" cy="365560"/>
              <a:chOff x="2117578" y="2073689"/>
              <a:chExt cx="538356" cy="365560"/>
            </a:xfrm>
          </p:grpSpPr>
          <p:grpSp>
            <p:nvGrpSpPr>
              <p:cNvPr id="202" name="Group 201">
                <a:extLst>
                  <a:ext uri="{FF2B5EF4-FFF2-40B4-BE49-F238E27FC236}">
                    <a16:creationId xmlns:a16="http://schemas.microsoft.com/office/drawing/2014/main" id="{09331D51-AFFE-44EB-92B6-F51389BEF014}"/>
                  </a:ext>
                </a:extLst>
              </p:cNvPr>
              <p:cNvGrpSpPr/>
              <p:nvPr/>
            </p:nvGrpSpPr>
            <p:grpSpPr>
              <a:xfrm>
                <a:off x="2117578" y="2073689"/>
                <a:ext cx="538356" cy="188184"/>
                <a:chOff x="3291908" y="2514610"/>
                <a:chExt cx="538356" cy="188184"/>
              </a:xfrm>
            </p:grpSpPr>
            <p:sp>
              <p:nvSpPr>
                <p:cNvPr id="204" name="Rectangle 203">
                  <a:extLst>
                    <a:ext uri="{FF2B5EF4-FFF2-40B4-BE49-F238E27FC236}">
                      <a16:creationId xmlns:a16="http://schemas.microsoft.com/office/drawing/2014/main" id="{7B1AB5F8-F28B-44E2-80BE-A2CE01EE9B2D}"/>
                    </a:ext>
                  </a:extLst>
                </p:cNvPr>
                <p:cNvSpPr/>
                <p:nvPr/>
              </p:nvSpPr>
              <p:spPr>
                <a:xfrm>
                  <a:off x="3516408" y="2514610"/>
                  <a:ext cx="313856"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205" name="Rectangle 204">
                  <a:extLst>
                    <a:ext uri="{FF2B5EF4-FFF2-40B4-BE49-F238E27FC236}">
                      <a16:creationId xmlns:a16="http://schemas.microsoft.com/office/drawing/2014/main" id="{997B1D7F-0A49-4910-ADC5-892358B39B91}"/>
                    </a:ext>
                  </a:extLst>
                </p:cNvPr>
                <p:cNvSpPr/>
                <p:nvPr/>
              </p:nvSpPr>
              <p:spPr>
                <a:xfrm>
                  <a:off x="3291908" y="2514610"/>
                  <a:ext cx="53835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203" name="Straight Arrow Connector 202">
                <a:extLst>
                  <a:ext uri="{FF2B5EF4-FFF2-40B4-BE49-F238E27FC236}">
                    <a16:creationId xmlns:a16="http://schemas.microsoft.com/office/drawing/2014/main" id="{5BBB84B7-311A-46AC-96A2-2C90F675F3B4}"/>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sp>
          <p:nvSpPr>
            <p:cNvPr id="206" name="TextBox 205">
              <a:extLst>
                <a:ext uri="{FF2B5EF4-FFF2-40B4-BE49-F238E27FC236}">
                  <a16:creationId xmlns:a16="http://schemas.microsoft.com/office/drawing/2014/main" id="{F88BC31E-942F-44FB-9E5B-389963731329}"/>
                </a:ext>
              </a:extLst>
            </p:cNvPr>
            <p:cNvSpPr txBox="1"/>
            <p:nvPr/>
          </p:nvSpPr>
          <p:spPr>
            <a:xfrm>
              <a:off x="9664537" y="4615649"/>
              <a:ext cx="343364" cy="215444"/>
            </a:xfrm>
            <a:prstGeom prst="rect">
              <a:avLst/>
            </a:prstGeom>
            <a:noFill/>
          </p:spPr>
          <p:txBody>
            <a:bodyPr wrap="none" tIns="0" bIns="0" rtlCol="0">
              <a:spAutoFit/>
            </a:bodyPr>
            <a:lstStyle/>
            <a:p>
              <a:pPr defTabSz="914400"/>
              <a:r>
                <a:rPr lang="en-US" sz="1400" dirty="0" err="1">
                  <a:solidFill>
                    <a:prstClr val="black"/>
                  </a:solidFill>
                  <a:latin typeface="Tw Cen MT"/>
                </a:rPr>
                <a:t>rd</a:t>
              </a:r>
              <a:endParaRPr lang="en-US" sz="1400" dirty="0">
                <a:solidFill>
                  <a:prstClr val="black"/>
                </a:solidFill>
                <a:latin typeface="Tw Cen MT"/>
              </a:endParaRPr>
            </a:p>
          </p:txBody>
        </p:sp>
      </p:grpSp>
      <p:grpSp>
        <p:nvGrpSpPr>
          <p:cNvPr id="79" name="Group 78">
            <a:extLst>
              <a:ext uri="{FF2B5EF4-FFF2-40B4-BE49-F238E27FC236}">
                <a16:creationId xmlns:a16="http://schemas.microsoft.com/office/drawing/2014/main" id="{84EA733E-E382-4357-8CE5-EF82E0E9ABB9}"/>
              </a:ext>
            </a:extLst>
          </p:cNvPr>
          <p:cNvGrpSpPr/>
          <p:nvPr/>
        </p:nvGrpSpPr>
        <p:grpSpPr>
          <a:xfrm>
            <a:off x="6626977" y="3840480"/>
            <a:ext cx="2835327" cy="1977965"/>
            <a:chOff x="6626977" y="2270411"/>
            <a:chExt cx="2835327" cy="1977965"/>
          </a:xfrm>
        </p:grpSpPr>
        <p:grpSp>
          <p:nvGrpSpPr>
            <p:cNvPr id="80" name="Group 79">
              <a:extLst>
                <a:ext uri="{FF2B5EF4-FFF2-40B4-BE49-F238E27FC236}">
                  <a16:creationId xmlns:a16="http://schemas.microsoft.com/office/drawing/2014/main" id="{79CE8AC6-CE62-4E12-ADBC-5DC6AD41EEEB}"/>
                </a:ext>
              </a:extLst>
            </p:cNvPr>
            <p:cNvGrpSpPr/>
            <p:nvPr/>
          </p:nvGrpSpPr>
          <p:grpSpPr>
            <a:xfrm>
              <a:off x="6732105" y="2270411"/>
              <a:ext cx="1371586" cy="365560"/>
              <a:chOff x="2117578" y="2073689"/>
              <a:chExt cx="1371586" cy="365560"/>
            </a:xfrm>
          </p:grpSpPr>
          <p:grpSp>
            <p:nvGrpSpPr>
              <p:cNvPr id="117" name="Group 116">
                <a:extLst>
                  <a:ext uri="{FF2B5EF4-FFF2-40B4-BE49-F238E27FC236}">
                    <a16:creationId xmlns:a16="http://schemas.microsoft.com/office/drawing/2014/main" id="{161B0FFD-B222-404D-A094-E855FD3519A1}"/>
                  </a:ext>
                </a:extLst>
              </p:cNvPr>
              <p:cNvGrpSpPr/>
              <p:nvPr/>
            </p:nvGrpSpPr>
            <p:grpSpPr>
              <a:xfrm>
                <a:off x="2117578" y="2073689"/>
                <a:ext cx="1371586" cy="188184"/>
                <a:chOff x="3291908" y="2514610"/>
                <a:chExt cx="1371586" cy="188184"/>
              </a:xfrm>
            </p:grpSpPr>
            <p:sp>
              <p:nvSpPr>
                <p:cNvPr id="119" name="Rectangle 118">
                  <a:extLst>
                    <a:ext uri="{FF2B5EF4-FFF2-40B4-BE49-F238E27FC236}">
                      <a16:creationId xmlns:a16="http://schemas.microsoft.com/office/drawing/2014/main" id="{AF0E41DE-C4AE-4E74-B07F-A91325B7ADBD}"/>
                    </a:ext>
                  </a:extLst>
                </p:cNvPr>
                <p:cNvSpPr/>
                <p:nvPr/>
              </p:nvSpPr>
              <p:spPr>
                <a:xfrm>
                  <a:off x="4033600" y="2514610"/>
                  <a:ext cx="6298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20" name="Rectangle 119">
                  <a:extLst>
                    <a:ext uri="{FF2B5EF4-FFF2-40B4-BE49-F238E27FC236}">
                      <a16:creationId xmlns:a16="http://schemas.microsoft.com/office/drawing/2014/main" id="{94928A02-E493-427F-959C-3AF2ACD8E496}"/>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21" name="Rectangle 120">
                  <a:extLst>
                    <a:ext uri="{FF2B5EF4-FFF2-40B4-BE49-F238E27FC236}">
                      <a16:creationId xmlns:a16="http://schemas.microsoft.com/office/drawing/2014/main" id="{C2AC5BBB-BF6D-461F-B19F-B918CB10EA9F}"/>
                    </a:ext>
                  </a:extLst>
                </p:cNvPr>
                <p:cNvSpPr/>
                <p:nvPr/>
              </p:nvSpPr>
              <p:spPr>
                <a:xfrm>
                  <a:off x="3291908" y="2514610"/>
                  <a:ext cx="13715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18" name="Straight Arrow Connector 117">
                <a:extLst>
                  <a:ext uri="{FF2B5EF4-FFF2-40B4-BE49-F238E27FC236}">
                    <a16:creationId xmlns:a16="http://schemas.microsoft.com/office/drawing/2014/main" id="{E558E4EC-1517-4AC8-9EC0-35FCA7B61DBD}"/>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81" name="Group 80">
              <a:extLst>
                <a:ext uri="{FF2B5EF4-FFF2-40B4-BE49-F238E27FC236}">
                  <a16:creationId xmlns:a16="http://schemas.microsoft.com/office/drawing/2014/main" id="{FB850509-10FE-4930-AF35-A4AFF65F280D}"/>
                </a:ext>
              </a:extLst>
            </p:cNvPr>
            <p:cNvGrpSpPr/>
            <p:nvPr/>
          </p:nvGrpSpPr>
          <p:grpSpPr>
            <a:xfrm>
              <a:off x="7526448" y="2795573"/>
              <a:ext cx="1596086" cy="365560"/>
              <a:chOff x="2117578" y="2073689"/>
              <a:chExt cx="1596086" cy="365560"/>
            </a:xfrm>
          </p:grpSpPr>
          <p:grpSp>
            <p:nvGrpSpPr>
              <p:cNvPr id="112" name="Group 111">
                <a:extLst>
                  <a:ext uri="{FF2B5EF4-FFF2-40B4-BE49-F238E27FC236}">
                    <a16:creationId xmlns:a16="http://schemas.microsoft.com/office/drawing/2014/main" id="{DE4BD2E2-C063-4CAE-93FA-A5E8BD9F56DE}"/>
                  </a:ext>
                </a:extLst>
              </p:cNvPr>
              <p:cNvGrpSpPr/>
              <p:nvPr/>
            </p:nvGrpSpPr>
            <p:grpSpPr>
              <a:xfrm>
                <a:off x="2117578" y="2073689"/>
                <a:ext cx="1596086" cy="188184"/>
                <a:chOff x="3291908" y="2514610"/>
                <a:chExt cx="1596086" cy="188184"/>
              </a:xfrm>
            </p:grpSpPr>
            <p:sp>
              <p:nvSpPr>
                <p:cNvPr id="114" name="Rectangle 113">
                  <a:extLst>
                    <a:ext uri="{FF2B5EF4-FFF2-40B4-BE49-F238E27FC236}">
                      <a16:creationId xmlns:a16="http://schemas.microsoft.com/office/drawing/2014/main" id="{26FCD470-2A6D-469C-85E8-2C9585F7669C}"/>
                    </a:ext>
                  </a:extLst>
                </p:cNvPr>
                <p:cNvSpPr/>
                <p:nvPr/>
              </p:nvSpPr>
              <p:spPr>
                <a:xfrm>
                  <a:off x="4033600" y="2514610"/>
                  <a:ext cx="8543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15" name="Rectangle 114">
                  <a:extLst>
                    <a:ext uri="{FF2B5EF4-FFF2-40B4-BE49-F238E27FC236}">
                      <a16:creationId xmlns:a16="http://schemas.microsoft.com/office/drawing/2014/main" id="{770FF3E3-E186-4B62-89CB-8970D7C7B754}"/>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16" name="Rectangle 115">
                  <a:extLst>
                    <a:ext uri="{FF2B5EF4-FFF2-40B4-BE49-F238E27FC236}">
                      <a16:creationId xmlns:a16="http://schemas.microsoft.com/office/drawing/2014/main" id="{292AE9A9-D1CA-4890-9595-F19200969344}"/>
                    </a:ext>
                  </a:extLst>
                </p:cNvPr>
                <p:cNvSpPr/>
                <p:nvPr/>
              </p:nvSpPr>
              <p:spPr>
                <a:xfrm>
                  <a:off x="3291908" y="2514610"/>
                  <a:ext cx="15960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13" name="Straight Arrow Connector 112">
                <a:extLst>
                  <a:ext uri="{FF2B5EF4-FFF2-40B4-BE49-F238E27FC236}">
                    <a16:creationId xmlns:a16="http://schemas.microsoft.com/office/drawing/2014/main" id="{45374F1F-CD18-4C07-A1E5-BFC07D268524}"/>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82" name="Group 81">
              <a:extLst>
                <a:ext uri="{FF2B5EF4-FFF2-40B4-BE49-F238E27FC236}">
                  <a16:creationId xmlns:a16="http://schemas.microsoft.com/office/drawing/2014/main" id="{260AC724-ED19-4399-865F-0127468A8DD5}"/>
                </a:ext>
              </a:extLst>
            </p:cNvPr>
            <p:cNvGrpSpPr/>
            <p:nvPr/>
          </p:nvGrpSpPr>
          <p:grpSpPr>
            <a:xfrm>
              <a:off x="7921143" y="3058154"/>
              <a:ext cx="1102426" cy="365560"/>
              <a:chOff x="2117578" y="2073689"/>
              <a:chExt cx="1102426" cy="365560"/>
            </a:xfrm>
          </p:grpSpPr>
          <p:grpSp>
            <p:nvGrpSpPr>
              <p:cNvPr id="107" name="Group 106">
                <a:extLst>
                  <a:ext uri="{FF2B5EF4-FFF2-40B4-BE49-F238E27FC236}">
                    <a16:creationId xmlns:a16="http://schemas.microsoft.com/office/drawing/2014/main" id="{4F1FA1DF-1EE2-4410-B276-5F58AA44F92B}"/>
                  </a:ext>
                </a:extLst>
              </p:cNvPr>
              <p:cNvGrpSpPr/>
              <p:nvPr/>
            </p:nvGrpSpPr>
            <p:grpSpPr>
              <a:xfrm>
                <a:off x="2117578" y="2073689"/>
                <a:ext cx="1102426" cy="188184"/>
                <a:chOff x="3291908" y="2514610"/>
                <a:chExt cx="1102426" cy="188184"/>
              </a:xfrm>
            </p:grpSpPr>
            <p:sp>
              <p:nvSpPr>
                <p:cNvPr id="109" name="Rectangle 108">
                  <a:extLst>
                    <a:ext uri="{FF2B5EF4-FFF2-40B4-BE49-F238E27FC236}">
                      <a16:creationId xmlns:a16="http://schemas.microsoft.com/office/drawing/2014/main" id="{5AA78193-07BE-484E-8239-E10F444B100D}"/>
                    </a:ext>
                  </a:extLst>
                </p:cNvPr>
                <p:cNvSpPr/>
                <p:nvPr/>
              </p:nvSpPr>
              <p:spPr>
                <a:xfrm>
                  <a:off x="4033600" y="2514610"/>
                  <a:ext cx="36073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10" name="Rectangle 109">
                  <a:extLst>
                    <a:ext uri="{FF2B5EF4-FFF2-40B4-BE49-F238E27FC236}">
                      <a16:creationId xmlns:a16="http://schemas.microsoft.com/office/drawing/2014/main" id="{7E61E43F-A95D-41D9-BA03-40D5D0E47154}"/>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11" name="Rectangle 110">
                  <a:extLst>
                    <a:ext uri="{FF2B5EF4-FFF2-40B4-BE49-F238E27FC236}">
                      <a16:creationId xmlns:a16="http://schemas.microsoft.com/office/drawing/2014/main" id="{AEF2401F-669F-44FF-A3D1-0D1B9CBC429A}"/>
                    </a:ext>
                  </a:extLst>
                </p:cNvPr>
                <p:cNvSpPr/>
                <p:nvPr/>
              </p:nvSpPr>
              <p:spPr>
                <a:xfrm>
                  <a:off x="3291908" y="2514610"/>
                  <a:ext cx="1102426" cy="188184"/>
                </a:xfrm>
                <a:prstGeom prst="rect">
                  <a:avLst/>
                </a:prstGeom>
                <a:noFill/>
                <a:ln w="19050" cap="flat" cmpd="sng" algn="ctr">
                  <a:solidFill>
                    <a:schemeClr val="tx1"/>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08" name="Straight Arrow Connector 107">
                <a:extLst>
                  <a:ext uri="{FF2B5EF4-FFF2-40B4-BE49-F238E27FC236}">
                    <a16:creationId xmlns:a16="http://schemas.microsoft.com/office/drawing/2014/main" id="{E1D3CCD7-E24E-40B1-B750-007C471724F9}"/>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83" name="Group 82">
              <a:extLst>
                <a:ext uri="{FF2B5EF4-FFF2-40B4-BE49-F238E27FC236}">
                  <a16:creationId xmlns:a16="http://schemas.microsoft.com/office/drawing/2014/main" id="{A1BC18C9-D676-46FC-8361-75139FEB7175}"/>
                </a:ext>
              </a:extLst>
            </p:cNvPr>
            <p:cNvGrpSpPr/>
            <p:nvPr/>
          </p:nvGrpSpPr>
          <p:grpSpPr>
            <a:xfrm>
              <a:off x="8324491" y="3320735"/>
              <a:ext cx="538356" cy="365560"/>
              <a:chOff x="2117578" y="2073689"/>
              <a:chExt cx="538356" cy="365560"/>
            </a:xfrm>
          </p:grpSpPr>
          <p:grpSp>
            <p:nvGrpSpPr>
              <p:cNvPr id="103" name="Group 102">
                <a:extLst>
                  <a:ext uri="{FF2B5EF4-FFF2-40B4-BE49-F238E27FC236}">
                    <a16:creationId xmlns:a16="http://schemas.microsoft.com/office/drawing/2014/main" id="{EB27BA47-20C2-443C-AACE-08E78E9B6A5A}"/>
                  </a:ext>
                </a:extLst>
              </p:cNvPr>
              <p:cNvGrpSpPr/>
              <p:nvPr/>
            </p:nvGrpSpPr>
            <p:grpSpPr>
              <a:xfrm>
                <a:off x="2117578" y="2073689"/>
                <a:ext cx="538356" cy="188184"/>
                <a:chOff x="3291908" y="2514610"/>
                <a:chExt cx="538356" cy="188184"/>
              </a:xfrm>
            </p:grpSpPr>
            <p:sp>
              <p:nvSpPr>
                <p:cNvPr id="105" name="Rectangle 104">
                  <a:extLst>
                    <a:ext uri="{FF2B5EF4-FFF2-40B4-BE49-F238E27FC236}">
                      <a16:creationId xmlns:a16="http://schemas.microsoft.com/office/drawing/2014/main" id="{3B9AE3CF-0EED-4371-8AA8-BA90F13FDF52}"/>
                    </a:ext>
                  </a:extLst>
                </p:cNvPr>
                <p:cNvSpPr/>
                <p:nvPr/>
              </p:nvSpPr>
              <p:spPr>
                <a:xfrm>
                  <a:off x="3516408" y="2514610"/>
                  <a:ext cx="313856"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06" name="Rectangle 105">
                  <a:extLst>
                    <a:ext uri="{FF2B5EF4-FFF2-40B4-BE49-F238E27FC236}">
                      <a16:creationId xmlns:a16="http://schemas.microsoft.com/office/drawing/2014/main" id="{1A1317B8-B447-4773-9CD9-B89EE7947A21}"/>
                    </a:ext>
                  </a:extLst>
                </p:cNvPr>
                <p:cNvSpPr/>
                <p:nvPr/>
              </p:nvSpPr>
              <p:spPr>
                <a:xfrm>
                  <a:off x="3291908" y="2514610"/>
                  <a:ext cx="538356" cy="188184"/>
                </a:xfrm>
                <a:prstGeom prst="rect">
                  <a:avLst/>
                </a:prstGeom>
                <a:noFill/>
                <a:ln w="19050" cap="flat" cmpd="sng" algn="ctr">
                  <a:solidFill>
                    <a:schemeClr val="tx1"/>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04" name="Straight Arrow Connector 103">
                <a:extLst>
                  <a:ext uri="{FF2B5EF4-FFF2-40B4-BE49-F238E27FC236}">
                    <a16:creationId xmlns:a16="http://schemas.microsoft.com/office/drawing/2014/main" id="{BAFDC8EE-1340-4E1B-9B4E-64E23BA7E33A}"/>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84" name="Group 83">
              <a:extLst>
                <a:ext uri="{FF2B5EF4-FFF2-40B4-BE49-F238E27FC236}">
                  <a16:creationId xmlns:a16="http://schemas.microsoft.com/office/drawing/2014/main" id="{E6EBB4B9-BFF6-4467-9187-E8FEAD93F1AC}"/>
                </a:ext>
              </a:extLst>
            </p:cNvPr>
            <p:cNvGrpSpPr/>
            <p:nvPr/>
          </p:nvGrpSpPr>
          <p:grpSpPr>
            <a:xfrm>
              <a:off x="7126800" y="2532992"/>
              <a:ext cx="538356" cy="365560"/>
              <a:chOff x="2117578" y="2073689"/>
              <a:chExt cx="538356" cy="365560"/>
            </a:xfrm>
          </p:grpSpPr>
          <p:grpSp>
            <p:nvGrpSpPr>
              <p:cNvPr id="99" name="Group 98">
                <a:extLst>
                  <a:ext uri="{FF2B5EF4-FFF2-40B4-BE49-F238E27FC236}">
                    <a16:creationId xmlns:a16="http://schemas.microsoft.com/office/drawing/2014/main" id="{2717C4B1-AB02-4180-B117-E80A89E7813E}"/>
                  </a:ext>
                </a:extLst>
              </p:cNvPr>
              <p:cNvGrpSpPr/>
              <p:nvPr/>
            </p:nvGrpSpPr>
            <p:grpSpPr>
              <a:xfrm>
                <a:off x="2117578" y="2073689"/>
                <a:ext cx="538356" cy="188184"/>
                <a:chOff x="3291908" y="2514610"/>
                <a:chExt cx="538356" cy="188184"/>
              </a:xfrm>
            </p:grpSpPr>
            <p:sp>
              <p:nvSpPr>
                <p:cNvPr id="101" name="Rectangle 100">
                  <a:extLst>
                    <a:ext uri="{FF2B5EF4-FFF2-40B4-BE49-F238E27FC236}">
                      <a16:creationId xmlns:a16="http://schemas.microsoft.com/office/drawing/2014/main" id="{12986FC6-6395-44A8-B957-5F831279970D}"/>
                    </a:ext>
                  </a:extLst>
                </p:cNvPr>
                <p:cNvSpPr/>
                <p:nvPr/>
              </p:nvSpPr>
              <p:spPr>
                <a:xfrm>
                  <a:off x="3516408" y="2514610"/>
                  <a:ext cx="313856"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02" name="Rectangle 101">
                  <a:extLst>
                    <a:ext uri="{FF2B5EF4-FFF2-40B4-BE49-F238E27FC236}">
                      <a16:creationId xmlns:a16="http://schemas.microsoft.com/office/drawing/2014/main" id="{8DCE195E-08B0-4050-A850-20A0294004FD}"/>
                    </a:ext>
                  </a:extLst>
                </p:cNvPr>
                <p:cNvSpPr/>
                <p:nvPr/>
              </p:nvSpPr>
              <p:spPr>
                <a:xfrm>
                  <a:off x="3291908" y="2514610"/>
                  <a:ext cx="53835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00" name="Straight Arrow Connector 99">
                <a:extLst>
                  <a:ext uri="{FF2B5EF4-FFF2-40B4-BE49-F238E27FC236}">
                    <a16:creationId xmlns:a16="http://schemas.microsoft.com/office/drawing/2014/main" id="{1BAF8862-488B-47C2-B784-F0E32628AC70}"/>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86" name="Group 85">
              <a:extLst>
                <a:ext uri="{FF2B5EF4-FFF2-40B4-BE49-F238E27FC236}">
                  <a16:creationId xmlns:a16="http://schemas.microsoft.com/office/drawing/2014/main" id="{3421B8C1-6946-4E5F-88E2-039FB1F39CD4}"/>
                </a:ext>
              </a:extLst>
            </p:cNvPr>
            <p:cNvGrpSpPr/>
            <p:nvPr/>
          </p:nvGrpSpPr>
          <p:grpSpPr>
            <a:xfrm>
              <a:off x="8723126" y="3583314"/>
              <a:ext cx="641163" cy="188184"/>
              <a:chOff x="3291908" y="2514610"/>
              <a:chExt cx="641163" cy="188184"/>
            </a:xfrm>
          </p:grpSpPr>
          <p:sp>
            <p:nvSpPr>
              <p:cNvPr id="95" name="Rectangle 94">
                <a:extLst>
                  <a:ext uri="{FF2B5EF4-FFF2-40B4-BE49-F238E27FC236}">
                    <a16:creationId xmlns:a16="http://schemas.microsoft.com/office/drawing/2014/main" id="{E3623E2E-8231-4902-9473-CF2A47377970}"/>
                  </a:ext>
                </a:extLst>
              </p:cNvPr>
              <p:cNvSpPr/>
              <p:nvPr/>
            </p:nvSpPr>
            <p:spPr>
              <a:xfrm>
                <a:off x="3516408" y="2514610"/>
                <a:ext cx="416663"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96" name="Rectangle 95">
                <a:extLst>
                  <a:ext uri="{FF2B5EF4-FFF2-40B4-BE49-F238E27FC236}">
                    <a16:creationId xmlns:a16="http://schemas.microsoft.com/office/drawing/2014/main" id="{0A48B19E-E8DE-48B0-B1F6-75B071433FD9}"/>
                  </a:ext>
                </a:extLst>
              </p:cNvPr>
              <p:cNvSpPr/>
              <p:nvPr/>
            </p:nvSpPr>
            <p:spPr>
              <a:xfrm>
                <a:off x="3291908" y="2514610"/>
                <a:ext cx="641163" cy="188184"/>
              </a:xfrm>
              <a:prstGeom prst="rect">
                <a:avLst/>
              </a:prstGeom>
              <a:noFill/>
              <a:ln w="19050" cap="flat" cmpd="sng" algn="ctr">
                <a:solidFill>
                  <a:schemeClr val="tx1"/>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87" name="TextBox 86">
              <a:extLst>
                <a:ext uri="{FF2B5EF4-FFF2-40B4-BE49-F238E27FC236}">
                  <a16:creationId xmlns:a16="http://schemas.microsoft.com/office/drawing/2014/main" id="{6D09C7E4-A620-4597-A83F-B49395977035}"/>
                </a:ext>
              </a:extLst>
            </p:cNvPr>
            <p:cNvSpPr txBox="1"/>
            <p:nvPr/>
          </p:nvSpPr>
          <p:spPr>
            <a:xfrm>
              <a:off x="6626977" y="2379890"/>
              <a:ext cx="324128" cy="369332"/>
            </a:xfrm>
            <a:prstGeom prst="rect">
              <a:avLst/>
            </a:prstGeom>
            <a:noFill/>
          </p:spPr>
          <p:txBody>
            <a:bodyPr wrap="none" rtlCol="0">
              <a:spAutoFit/>
            </a:bodyPr>
            <a:lstStyle/>
            <a:p>
              <a:pPr defTabSz="914400"/>
              <a:r>
                <a:rPr lang="en-US" dirty="0">
                  <a:solidFill>
                    <a:prstClr val="black"/>
                  </a:solidFill>
                  <a:latin typeface="Tw Cen MT"/>
                </a:rPr>
                <a:t>A</a:t>
              </a:r>
            </a:p>
          </p:txBody>
        </p:sp>
        <p:sp>
          <p:nvSpPr>
            <p:cNvPr id="88" name="TextBox 87">
              <a:extLst>
                <a:ext uri="{FF2B5EF4-FFF2-40B4-BE49-F238E27FC236}">
                  <a16:creationId xmlns:a16="http://schemas.microsoft.com/office/drawing/2014/main" id="{D3D980E5-353F-4122-BAD7-CFF666C1F094}"/>
                </a:ext>
              </a:extLst>
            </p:cNvPr>
            <p:cNvSpPr txBox="1"/>
            <p:nvPr/>
          </p:nvSpPr>
          <p:spPr>
            <a:xfrm>
              <a:off x="7016740" y="2654390"/>
              <a:ext cx="300082" cy="369332"/>
            </a:xfrm>
            <a:prstGeom prst="rect">
              <a:avLst/>
            </a:prstGeom>
            <a:noFill/>
          </p:spPr>
          <p:txBody>
            <a:bodyPr wrap="none" rtlCol="0">
              <a:spAutoFit/>
            </a:bodyPr>
            <a:lstStyle/>
            <a:p>
              <a:pPr defTabSz="914400"/>
              <a:r>
                <a:rPr lang="en-US" dirty="0">
                  <a:solidFill>
                    <a:prstClr val="black"/>
                  </a:solidFill>
                  <a:latin typeface="Tw Cen MT"/>
                </a:rPr>
                <a:t>B</a:t>
              </a:r>
            </a:p>
          </p:txBody>
        </p:sp>
        <p:sp>
          <p:nvSpPr>
            <p:cNvPr id="89" name="TextBox 88">
              <a:extLst>
                <a:ext uri="{FF2B5EF4-FFF2-40B4-BE49-F238E27FC236}">
                  <a16:creationId xmlns:a16="http://schemas.microsoft.com/office/drawing/2014/main" id="{3B9C2EBE-5900-411C-9F7D-866FFA4D339A}"/>
                </a:ext>
              </a:extLst>
            </p:cNvPr>
            <p:cNvSpPr txBox="1"/>
            <p:nvPr/>
          </p:nvSpPr>
          <p:spPr>
            <a:xfrm>
              <a:off x="7426711" y="2910104"/>
              <a:ext cx="324128" cy="369332"/>
            </a:xfrm>
            <a:prstGeom prst="rect">
              <a:avLst/>
            </a:prstGeom>
            <a:noFill/>
          </p:spPr>
          <p:txBody>
            <a:bodyPr wrap="none" rtlCol="0">
              <a:spAutoFit/>
            </a:bodyPr>
            <a:lstStyle/>
            <a:p>
              <a:pPr defTabSz="914400"/>
              <a:r>
                <a:rPr lang="en-US" dirty="0">
                  <a:solidFill>
                    <a:prstClr val="black"/>
                  </a:solidFill>
                  <a:latin typeface="Tw Cen MT"/>
                </a:rPr>
                <a:t>C</a:t>
              </a:r>
            </a:p>
          </p:txBody>
        </p:sp>
        <p:sp>
          <p:nvSpPr>
            <p:cNvPr id="90" name="TextBox 89">
              <a:extLst>
                <a:ext uri="{FF2B5EF4-FFF2-40B4-BE49-F238E27FC236}">
                  <a16:creationId xmlns:a16="http://schemas.microsoft.com/office/drawing/2014/main" id="{FD6A0983-3925-4F06-85A5-0F99CB9824DC}"/>
                </a:ext>
              </a:extLst>
            </p:cNvPr>
            <p:cNvSpPr txBox="1"/>
            <p:nvPr/>
          </p:nvSpPr>
          <p:spPr>
            <a:xfrm>
              <a:off x="7816889" y="3168363"/>
              <a:ext cx="324128" cy="369332"/>
            </a:xfrm>
            <a:prstGeom prst="rect">
              <a:avLst/>
            </a:prstGeom>
            <a:noFill/>
          </p:spPr>
          <p:txBody>
            <a:bodyPr wrap="none" rtlCol="0">
              <a:spAutoFit/>
            </a:bodyPr>
            <a:lstStyle/>
            <a:p>
              <a:pPr defTabSz="914400"/>
              <a:r>
                <a:rPr lang="en-US" dirty="0">
                  <a:solidFill>
                    <a:prstClr val="black"/>
                  </a:solidFill>
                  <a:latin typeface="Tw Cen MT"/>
                </a:rPr>
                <a:t>D</a:t>
              </a:r>
            </a:p>
          </p:txBody>
        </p:sp>
        <p:sp>
          <p:nvSpPr>
            <p:cNvPr id="91" name="TextBox 90">
              <a:extLst>
                <a:ext uri="{FF2B5EF4-FFF2-40B4-BE49-F238E27FC236}">
                  <a16:creationId xmlns:a16="http://schemas.microsoft.com/office/drawing/2014/main" id="{48408E5C-BAE8-491B-ADF6-2479E023926B}"/>
                </a:ext>
              </a:extLst>
            </p:cNvPr>
            <p:cNvSpPr txBox="1"/>
            <p:nvPr/>
          </p:nvSpPr>
          <p:spPr>
            <a:xfrm>
              <a:off x="8216959" y="3429877"/>
              <a:ext cx="285656" cy="369332"/>
            </a:xfrm>
            <a:prstGeom prst="rect">
              <a:avLst/>
            </a:prstGeom>
            <a:noFill/>
          </p:spPr>
          <p:txBody>
            <a:bodyPr wrap="none" rtlCol="0">
              <a:spAutoFit/>
            </a:bodyPr>
            <a:lstStyle/>
            <a:p>
              <a:pPr defTabSz="914400"/>
              <a:r>
                <a:rPr lang="en-US" dirty="0">
                  <a:solidFill>
                    <a:prstClr val="black"/>
                  </a:solidFill>
                  <a:latin typeface="Tw Cen MT"/>
                </a:rPr>
                <a:t>E</a:t>
              </a:r>
            </a:p>
          </p:txBody>
        </p:sp>
        <p:sp>
          <p:nvSpPr>
            <p:cNvPr id="92" name="TextBox 91">
              <a:extLst>
                <a:ext uri="{FF2B5EF4-FFF2-40B4-BE49-F238E27FC236}">
                  <a16:creationId xmlns:a16="http://schemas.microsoft.com/office/drawing/2014/main" id="{C16FFC69-212B-4E7F-96D5-174B7A719CB7}"/>
                </a:ext>
              </a:extLst>
            </p:cNvPr>
            <p:cNvSpPr txBox="1"/>
            <p:nvPr/>
          </p:nvSpPr>
          <p:spPr>
            <a:xfrm>
              <a:off x="8631300" y="3710637"/>
              <a:ext cx="285656" cy="369332"/>
            </a:xfrm>
            <a:prstGeom prst="rect">
              <a:avLst/>
            </a:prstGeom>
            <a:noFill/>
          </p:spPr>
          <p:txBody>
            <a:bodyPr wrap="none" rtlCol="0">
              <a:spAutoFit/>
            </a:bodyPr>
            <a:lstStyle/>
            <a:p>
              <a:pPr defTabSz="914400"/>
              <a:r>
                <a:rPr lang="en-US" dirty="0">
                  <a:solidFill>
                    <a:prstClr val="black"/>
                  </a:solidFill>
                  <a:latin typeface="Tw Cen MT"/>
                </a:rPr>
                <a:t>F</a:t>
              </a:r>
            </a:p>
          </p:txBody>
        </p:sp>
        <p:cxnSp>
          <p:nvCxnSpPr>
            <p:cNvPr id="93" name="Straight Arrow Connector 92">
              <a:extLst>
                <a:ext uri="{FF2B5EF4-FFF2-40B4-BE49-F238E27FC236}">
                  <a16:creationId xmlns:a16="http://schemas.microsoft.com/office/drawing/2014/main" id="{0563CD8F-FB1C-477E-85D2-F40D0D4C2A50}"/>
                </a:ext>
              </a:extLst>
            </p:cNvPr>
            <p:cNvCxnSpPr>
              <a:cxnSpLocks/>
            </p:cNvCxnSpPr>
            <p:nvPr/>
          </p:nvCxnSpPr>
          <p:spPr>
            <a:xfrm>
              <a:off x="8909748" y="3675581"/>
              <a:ext cx="220118" cy="271468"/>
            </a:xfrm>
            <a:prstGeom prst="straightConnector1">
              <a:avLst/>
            </a:prstGeom>
            <a:noFill/>
            <a:ln w="28575" cap="flat" cmpd="sng" algn="ctr">
              <a:solidFill>
                <a:srgbClr val="94B6D2">
                  <a:lumMod val="50000"/>
                </a:srgbClr>
              </a:solidFill>
              <a:prstDash val="solid"/>
              <a:tailEnd type="triangle"/>
            </a:ln>
            <a:effectLst/>
          </p:spPr>
        </p:cxnSp>
        <p:sp>
          <p:nvSpPr>
            <p:cNvPr id="94" name="TextBox 93">
              <a:extLst>
                <a:ext uri="{FF2B5EF4-FFF2-40B4-BE49-F238E27FC236}">
                  <a16:creationId xmlns:a16="http://schemas.microsoft.com/office/drawing/2014/main" id="{42F36F13-5C11-4C26-84C2-4E44892B25E1}"/>
                </a:ext>
              </a:extLst>
            </p:cNvPr>
            <p:cNvSpPr txBox="1"/>
            <p:nvPr/>
          </p:nvSpPr>
          <p:spPr>
            <a:xfrm rot="16200000">
              <a:off x="8985250" y="3771322"/>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grpSp>
      <p:grpSp>
        <p:nvGrpSpPr>
          <p:cNvPr id="7" name="Group 6">
            <a:extLst>
              <a:ext uri="{FF2B5EF4-FFF2-40B4-BE49-F238E27FC236}">
                <a16:creationId xmlns:a16="http://schemas.microsoft.com/office/drawing/2014/main" id="{6936B82B-E5C0-4A32-9AC9-21DF718F8439}"/>
              </a:ext>
            </a:extLst>
          </p:cNvPr>
          <p:cNvGrpSpPr/>
          <p:nvPr/>
        </p:nvGrpSpPr>
        <p:grpSpPr>
          <a:xfrm>
            <a:off x="6626977" y="3840480"/>
            <a:ext cx="2835327" cy="1977965"/>
            <a:chOff x="6626977" y="3840480"/>
            <a:chExt cx="2835327" cy="1977965"/>
          </a:xfrm>
        </p:grpSpPr>
        <p:grpSp>
          <p:nvGrpSpPr>
            <p:cNvPr id="140" name="Group 139">
              <a:extLst>
                <a:ext uri="{FF2B5EF4-FFF2-40B4-BE49-F238E27FC236}">
                  <a16:creationId xmlns:a16="http://schemas.microsoft.com/office/drawing/2014/main" id="{3D583290-8B81-4B8A-8F71-8F4B9195CB31}"/>
                </a:ext>
              </a:extLst>
            </p:cNvPr>
            <p:cNvGrpSpPr/>
            <p:nvPr/>
          </p:nvGrpSpPr>
          <p:grpSpPr>
            <a:xfrm>
              <a:off x="6732105" y="3840480"/>
              <a:ext cx="1371586" cy="365560"/>
              <a:chOff x="2117578" y="2073689"/>
              <a:chExt cx="1371586" cy="365560"/>
            </a:xfrm>
          </p:grpSpPr>
          <p:grpSp>
            <p:nvGrpSpPr>
              <p:cNvPr id="141" name="Group 140">
                <a:extLst>
                  <a:ext uri="{FF2B5EF4-FFF2-40B4-BE49-F238E27FC236}">
                    <a16:creationId xmlns:a16="http://schemas.microsoft.com/office/drawing/2014/main" id="{FD95B6C9-96E5-42AA-9D66-8F9E06E68F67}"/>
                  </a:ext>
                </a:extLst>
              </p:cNvPr>
              <p:cNvGrpSpPr/>
              <p:nvPr/>
            </p:nvGrpSpPr>
            <p:grpSpPr>
              <a:xfrm>
                <a:off x="2117578" y="2073689"/>
                <a:ext cx="1371586" cy="188184"/>
                <a:chOff x="3291908" y="2514610"/>
                <a:chExt cx="1371586" cy="188184"/>
              </a:xfrm>
            </p:grpSpPr>
            <p:sp>
              <p:nvSpPr>
                <p:cNvPr id="143" name="Rectangle 142">
                  <a:extLst>
                    <a:ext uri="{FF2B5EF4-FFF2-40B4-BE49-F238E27FC236}">
                      <a16:creationId xmlns:a16="http://schemas.microsoft.com/office/drawing/2014/main" id="{98CE9127-33F1-456B-A9CA-DDF17F4EAE1F}"/>
                    </a:ext>
                  </a:extLst>
                </p:cNvPr>
                <p:cNvSpPr/>
                <p:nvPr/>
              </p:nvSpPr>
              <p:spPr>
                <a:xfrm>
                  <a:off x="4033600" y="2514610"/>
                  <a:ext cx="6298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44" name="Rectangle 143">
                  <a:extLst>
                    <a:ext uri="{FF2B5EF4-FFF2-40B4-BE49-F238E27FC236}">
                      <a16:creationId xmlns:a16="http://schemas.microsoft.com/office/drawing/2014/main" id="{265409C7-3D13-4A63-B0DE-1C41E45CC4C4}"/>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45" name="Rectangle 144">
                  <a:extLst>
                    <a:ext uri="{FF2B5EF4-FFF2-40B4-BE49-F238E27FC236}">
                      <a16:creationId xmlns:a16="http://schemas.microsoft.com/office/drawing/2014/main" id="{E312D018-CA39-42D4-94E6-19996B8A959E}"/>
                    </a:ext>
                  </a:extLst>
                </p:cNvPr>
                <p:cNvSpPr/>
                <p:nvPr/>
              </p:nvSpPr>
              <p:spPr>
                <a:xfrm>
                  <a:off x="3291908" y="2514610"/>
                  <a:ext cx="13715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42" name="Straight Arrow Connector 141">
                <a:extLst>
                  <a:ext uri="{FF2B5EF4-FFF2-40B4-BE49-F238E27FC236}">
                    <a16:creationId xmlns:a16="http://schemas.microsoft.com/office/drawing/2014/main" id="{7ECF604C-E7BA-406B-9F5A-7BEE327A00F0}"/>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146" name="Group 145">
              <a:extLst>
                <a:ext uri="{FF2B5EF4-FFF2-40B4-BE49-F238E27FC236}">
                  <a16:creationId xmlns:a16="http://schemas.microsoft.com/office/drawing/2014/main" id="{760E02E6-6971-4F70-94D7-0F2200607EF0}"/>
                </a:ext>
              </a:extLst>
            </p:cNvPr>
            <p:cNvGrpSpPr/>
            <p:nvPr/>
          </p:nvGrpSpPr>
          <p:grpSpPr>
            <a:xfrm>
              <a:off x="7526448" y="4365642"/>
              <a:ext cx="1596086" cy="365560"/>
              <a:chOff x="2117578" y="2073689"/>
              <a:chExt cx="1596086" cy="365560"/>
            </a:xfrm>
          </p:grpSpPr>
          <p:grpSp>
            <p:nvGrpSpPr>
              <p:cNvPr id="147" name="Group 146">
                <a:extLst>
                  <a:ext uri="{FF2B5EF4-FFF2-40B4-BE49-F238E27FC236}">
                    <a16:creationId xmlns:a16="http://schemas.microsoft.com/office/drawing/2014/main" id="{BBBBFB5C-2E26-430D-BFB0-28B1688AE24C}"/>
                  </a:ext>
                </a:extLst>
              </p:cNvPr>
              <p:cNvGrpSpPr/>
              <p:nvPr/>
            </p:nvGrpSpPr>
            <p:grpSpPr>
              <a:xfrm>
                <a:off x="2117578" y="2073689"/>
                <a:ext cx="1596086" cy="188184"/>
                <a:chOff x="3291908" y="2514610"/>
                <a:chExt cx="1596086" cy="188184"/>
              </a:xfrm>
            </p:grpSpPr>
            <p:sp>
              <p:nvSpPr>
                <p:cNvPr id="149" name="Rectangle 148">
                  <a:extLst>
                    <a:ext uri="{FF2B5EF4-FFF2-40B4-BE49-F238E27FC236}">
                      <a16:creationId xmlns:a16="http://schemas.microsoft.com/office/drawing/2014/main" id="{8817E070-E93E-4FF8-82FC-6D1126A46ED0}"/>
                    </a:ext>
                  </a:extLst>
                </p:cNvPr>
                <p:cNvSpPr/>
                <p:nvPr/>
              </p:nvSpPr>
              <p:spPr>
                <a:xfrm>
                  <a:off x="4033600" y="2514610"/>
                  <a:ext cx="85439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50" name="Rectangle 149">
                  <a:extLst>
                    <a:ext uri="{FF2B5EF4-FFF2-40B4-BE49-F238E27FC236}">
                      <a16:creationId xmlns:a16="http://schemas.microsoft.com/office/drawing/2014/main" id="{2CF816E7-432B-414A-B8DF-F10C13D62FB9}"/>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51" name="Rectangle 150">
                  <a:extLst>
                    <a:ext uri="{FF2B5EF4-FFF2-40B4-BE49-F238E27FC236}">
                      <a16:creationId xmlns:a16="http://schemas.microsoft.com/office/drawing/2014/main" id="{FC4A279B-A0DD-492F-8C56-EBBADC3B58CE}"/>
                    </a:ext>
                  </a:extLst>
                </p:cNvPr>
                <p:cNvSpPr/>
                <p:nvPr/>
              </p:nvSpPr>
              <p:spPr>
                <a:xfrm>
                  <a:off x="3291908" y="2514610"/>
                  <a:ext cx="159608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48" name="Straight Arrow Connector 147">
                <a:extLst>
                  <a:ext uri="{FF2B5EF4-FFF2-40B4-BE49-F238E27FC236}">
                    <a16:creationId xmlns:a16="http://schemas.microsoft.com/office/drawing/2014/main" id="{19003DD5-3EF4-4F57-B7E3-0C93A147DCC6}"/>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152" name="Group 151">
              <a:extLst>
                <a:ext uri="{FF2B5EF4-FFF2-40B4-BE49-F238E27FC236}">
                  <a16:creationId xmlns:a16="http://schemas.microsoft.com/office/drawing/2014/main" id="{50A33D4A-9A5B-405B-AEAC-6C3C4700423E}"/>
                </a:ext>
              </a:extLst>
            </p:cNvPr>
            <p:cNvGrpSpPr/>
            <p:nvPr/>
          </p:nvGrpSpPr>
          <p:grpSpPr>
            <a:xfrm>
              <a:off x="7921143" y="4628223"/>
              <a:ext cx="1102426" cy="365560"/>
              <a:chOff x="2117578" y="2073689"/>
              <a:chExt cx="1102426" cy="365560"/>
            </a:xfrm>
          </p:grpSpPr>
          <p:grpSp>
            <p:nvGrpSpPr>
              <p:cNvPr id="153" name="Group 152">
                <a:extLst>
                  <a:ext uri="{FF2B5EF4-FFF2-40B4-BE49-F238E27FC236}">
                    <a16:creationId xmlns:a16="http://schemas.microsoft.com/office/drawing/2014/main" id="{4CD9EC8A-B4F9-4460-925C-AE5AF63CBEAB}"/>
                  </a:ext>
                </a:extLst>
              </p:cNvPr>
              <p:cNvGrpSpPr/>
              <p:nvPr/>
            </p:nvGrpSpPr>
            <p:grpSpPr>
              <a:xfrm>
                <a:off x="2117578" y="2073689"/>
                <a:ext cx="1102426" cy="188184"/>
                <a:chOff x="3291908" y="2514610"/>
                <a:chExt cx="1102426" cy="188184"/>
              </a:xfrm>
            </p:grpSpPr>
            <p:sp>
              <p:nvSpPr>
                <p:cNvPr id="155" name="Rectangle 154">
                  <a:extLst>
                    <a:ext uri="{FF2B5EF4-FFF2-40B4-BE49-F238E27FC236}">
                      <a16:creationId xmlns:a16="http://schemas.microsoft.com/office/drawing/2014/main" id="{725F0C47-FBA3-47C2-BF02-7BA6A4226C52}"/>
                    </a:ext>
                  </a:extLst>
                </p:cNvPr>
                <p:cNvSpPr/>
                <p:nvPr/>
              </p:nvSpPr>
              <p:spPr>
                <a:xfrm>
                  <a:off x="4033600" y="2514610"/>
                  <a:ext cx="360734" cy="188184"/>
                </a:xfrm>
                <a:prstGeom prst="rect">
                  <a:avLst/>
                </a:prstGeom>
                <a:solidFill>
                  <a:srgbClr val="DD8047">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56" name="Rectangle 155">
                  <a:extLst>
                    <a:ext uri="{FF2B5EF4-FFF2-40B4-BE49-F238E27FC236}">
                      <a16:creationId xmlns:a16="http://schemas.microsoft.com/office/drawing/2014/main" id="{98C8CABC-FAE5-4279-A16D-3CD6CBF55A00}"/>
                    </a:ext>
                  </a:extLst>
                </p:cNvPr>
                <p:cNvSpPr/>
                <p:nvPr/>
              </p:nvSpPr>
              <p:spPr>
                <a:xfrm>
                  <a:off x="3516408" y="2514610"/>
                  <a:ext cx="517192"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57" name="Rectangle 156">
                  <a:extLst>
                    <a:ext uri="{FF2B5EF4-FFF2-40B4-BE49-F238E27FC236}">
                      <a16:creationId xmlns:a16="http://schemas.microsoft.com/office/drawing/2014/main" id="{401740C0-EC01-4AAF-BC9E-01B33643180D}"/>
                    </a:ext>
                  </a:extLst>
                </p:cNvPr>
                <p:cNvSpPr/>
                <p:nvPr/>
              </p:nvSpPr>
              <p:spPr>
                <a:xfrm>
                  <a:off x="3291908" y="2514610"/>
                  <a:ext cx="1102426" cy="188184"/>
                </a:xfrm>
                <a:prstGeom prst="rect">
                  <a:avLst/>
                </a:prstGeom>
                <a:noFill/>
                <a:ln w="38100" cap="flat" cmpd="sng" algn="ctr">
                  <a:solidFill>
                    <a:srgbClr val="FF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54" name="Straight Arrow Connector 153">
                <a:extLst>
                  <a:ext uri="{FF2B5EF4-FFF2-40B4-BE49-F238E27FC236}">
                    <a16:creationId xmlns:a16="http://schemas.microsoft.com/office/drawing/2014/main" id="{0DF7E7BA-4279-47A0-9E66-BBC65429F046}"/>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158" name="Group 157">
              <a:extLst>
                <a:ext uri="{FF2B5EF4-FFF2-40B4-BE49-F238E27FC236}">
                  <a16:creationId xmlns:a16="http://schemas.microsoft.com/office/drawing/2014/main" id="{BA440015-2755-4BDA-A01C-CED1D9BDAE6A}"/>
                </a:ext>
              </a:extLst>
            </p:cNvPr>
            <p:cNvGrpSpPr/>
            <p:nvPr/>
          </p:nvGrpSpPr>
          <p:grpSpPr>
            <a:xfrm>
              <a:off x="8324491" y="4890804"/>
              <a:ext cx="538356" cy="365560"/>
              <a:chOff x="2117578" y="2073689"/>
              <a:chExt cx="538356" cy="365560"/>
            </a:xfrm>
          </p:grpSpPr>
          <p:grpSp>
            <p:nvGrpSpPr>
              <p:cNvPr id="159" name="Group 158">
                <a:extLst>
                  <a:ext uri="{FF2B5EF4-FFF2-40B4-BE49-F238E27FC236}">
                    <a16:creationId xmlns:a16="http://schemas.microsoft.com/office/drawing/2014/main" id="{808D3FA6-31CF-4284-9748-52C12508081E}"/>
                  </a:ext>
                </a:extLst>
              </p:cNvPr>
              <p:cNvGrpSpPr/>
              <p:nvPr/>
            </p:nvGrpSpPr>
            <p:grpSpPr>
              <a:xfrm>
                <a:off x="2117578" y="2073689"/>
                <a:ext cx="538356" cy="188184"/>
                <a:chOff x="3291908" y="2514610"/>
                <a:chExt cx="538356" cy="188184"/>
              </a:xfrm>
            </p:grpSpPr>
            <p:sp>
              <p:nvSpPr>
                <p:cNvPr id="161" name="Rectangle 160">
                  <a:extLst>
                    <a:ext uri="{FF2B5EF4-FFF2-40B4-BE49-F238E27FC236}">
                      <a16:creationId xmlns:a16="http://schemas.microsoft.com/office/drawing/2014/main" id="{F1C4D42C-28E0-495F-A190-1F37B3CD2E2D}"/>
                    </a:ext>
                  </a:extLst>
                </p:cNvPr>
                <p:cNvSpPr/>
                <p:nvPr/>
              </p:nvSpPr>
              <p:spPr>
                <a:xfrm>
                  <a:off x="3516408" y="2514610"/>
                  <a:ext cx="313856"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62" name="Rectangle 161">
                  <a:extLst>
                    <a:ext uri="{FF2B5EF4-FFF2-40B4-BE49-F238E27FC236}">
                      <a16:creationId xmlns:a16="http://schemas.microsoft.com/office/drawing/2014/main" id="{1330C63D-FE2E-48A2-BE9E-0FFAC64A0D82}"/>
                    </a:ext>
                  </a:extLst>
                </p:cNvPr>
                <p:cNvSpPr/>
                <p:nvPr/>
              </p:nvSpPr>
              <p:spPr>
                <a:xfrm>
                  <a:off x="3291908" y="2514610"/>
                  <a:ext cx="538356" cy="188184"/>
                </a:xfrm>
                <a:prstGeom prst="rect">
                  <a:avLst/>
                </a:prstGeom>
                <a:noFill/>
                <a:ln w="38100" cap="flat" cmpd="sng" algn="ctr">
                  <a:solidFill>
                    <a:srgbClr val="FF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60" name="Straight Arrow Connector 159">
                <a:extLst>
                  <a:ext uri="{FF2B5EF4-FFF2-40B4-BE49-F238E27FC236}">
                    <a16:creationId xmlns:a16="http://schemas.microsoft.com/office/drawing/2014/main" id="{4E2C17D6-541C-4121-BA40-14848A0AABA9}"/>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163" name="Group 162">
              <a:extLst>
                <a:ext uri="{FF2B5EF4-FFF2-40B4-BE49-F238E27FC236}">
                  <a16:creationId xmlns:a16="http://schemas.microsoft.com/office/drawing/2014/main" id="{64172BD2-C8BC-43ED-A8B6-43207FFF8C1F}"/>
                </a:ext>
              </a:extLst>
            </p:cNvPr>
            <p:cNvGrpSpPr/>
            <p:nvPr/>
          </p:nvGrpSpPr>
          <p:grpSpPr>
            <a:xfrm>
              <a:off x="7126800" y="4103061"/>
              <a:ext cx="538356" cy="365560"/>
              <a:chOff x="2117578" y="2073689"/>
              <a:chExt cx="538356" cy="365560"/>
            </a:xfrm>
          </p:grpSpPr>
          <p:grpSp>
            <p:nvGrpSpPr>
              <p:cNvPr id="164" name="Group 163">
                <a:extLst>
                  <a:ext uri="{FF2B5EF4-FFF2-40B4-BE49-F238E27FC236}">
                    <a16:creationId xmlns:a16="http://schemas.microsoft.com/office/drawing/2014/main" id="{0F008622-6E73-4D6B-AAD2-E9A0E060EB2F}"/>
                  </a:ext>
                </a:extLst>
              </p:cNvPr>
              <p:cNvGrpSpPr/>
              <p:nvPr/>
            </p:nvGrpSpPr>
            <p:grpSpPr>
              <a:xfrm>
                <a:off x="2117578" y="2073689"/>
                <a:ext cx="538356" cy="188184"/>
                <a:chOff x="3291908" y="2514610"/>
                <a:chExt cx="538356" cy="188184"/>
              </a:xfrm>
            </p:grpSpPr>
            <p:sp>
              <p:nvSpPr>
                <p:cNvPr id="166" name="Rectangle 165">
                  <a:extLst>
                    <a:ext uri="{FF2B5EF4-FFF2-40B4-BE49-F238E27FC236}">
                      <a16:creationId xmlns:a16="http://schemas.microsoft.com/office/drawing/2014/main" id="{8DB9F72F-35EB-4842-B1D2-134ED5A48DAE}"/>
                    </a:ext>
                  </a:extLst>
                </p:cNvPr>
                <p:cNvSpPr/>
                <p:nvPr/>
              </p:nvSpPr>
              <p:spPr>
                <a:xfrm>
                  <a:off x="3516408" y="2514610"/>
                  <a:ext cx="313856"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67" name="Rectangle 166">
                  <a:extLst>
                    <a:ext uri="{FF2B5EF4-FFF2-40B4-BE49-F238E27FC236}">
                      <a16:creationId xmlns:a16="http://schemas.microsoft.com/office/drawing/2014/main" id="{968DCE4D-F9BF-4DA5-BC3E-C4C299500852}"/>
                    </a:ext>
                  </a:extLst>
                </p:cNvPr>
                <p:cNvSpPr/>
                <p:nvPr/>
              </p:nvSpPr>
              <p:spPr>
                <a:xfrm>
                  <a:off x="3291908" y="2514610"/>
                  <a:ext cx="538356" cy="188184"/>
                </a:xfrm>
                <a:prstGeom prst="rect">
                  <a:avLst/>
                </a:prstGeom>
                <a:noFill/>
                <a:ln w="19050"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cxnSp>
            <p:nvCxnSpPr>
              <p:cNvPr id="165" name="Straight Arrow Connector 164">
                <a:extLst>
                  <a:ext uri="{FF2B5EF4-FFF2-40B4-BE49-F238E27FC236}">
                    <a16:creationId xmlns:a16="http://schemas.microsoft.com/office/drawing/2014/main" id="{22F9E698-3910-4314-B861-891086C421C9}"/>
                  </a:ext>
                </a:extLst>
              </p:cNvPr>
              <p:cNvCxnSpPr>
                <a:cxnSpLocks/>
              </p:cNvCxnSpPr>
              <p:nvPr/>
            </p:nvCxnSpPr>
            <p:spPr>
              <a:xfrm>
                <a:off x="2292155" y="2167781"/>
                <a:ext cx="220118" cy="271468"/>
              </a:xfrm>
              <a:prstGeom prst="straightConnector1">
                <a:avLst/>
              </a:prstGeom>
              <a:noFill/>
              <a:ln w="28575" cap="flat" cmpd="sng" algn="ctr">
                <a:solidFill>
                  <a:srgbClr val="94B6D2">
                    <a:lumMod val="50000"/>
                  </a:srgbClr>
                </a:solidFill>
                <a:prstDash val="solid"/>
                <a:tailEnd type="triangle"/>
              </a:ln>
              <a:effectLst/>
            </p:spPr>
          </p:cxnSp>
        </p:grpSp>
        <p:grpSp>
          <p:nvGrpSpPr>
            <p:cNvPr id="171" name="Group 170">
              <a:extLst>
                <a:ext uri="{FF2B5EF4-FFF2-40B4-BE49-F238E27FC236}">
                  <a16:creationId xmlns:a16="http://schemas.microsoft.com/office/drawing/2014/main" id="{FBC90C6B-F8F0-478B-A43D-FA1AB10751FD}"/>
                </a:ext>
              </a:extLst>
            </p:cNvPr>
            <p:cNvGrpSpPr/>
            <p:nvPr/>
          </p:nvGrpSpPr>
          <p:grpSpPr>
            <a:xfrm>
              <a:off x="8723126" y="5153383"/>
              <a:ext cx="641163" cy="188184"/>
              <a:chOff x="3291908" y="2514610"/>
              <a:chExt cx="641163" cy="188184"/>
            </a:xfrm>
          </p:grpSpPr>
          <p:sp>
            <p:nvSpPr>
              <p:cNvPr id="172" name="Rectangle 171">
                <a:extLst>
                  <a:ext uri="{FF2B5EF4-FFF2-40B4-BE49-F238E27FC236}">
                    <a16:creationId xmlns:a16="http://schemas.microsoft.com/office/drawing/2014/main" id="{9A57DA63-59A2-425B-A93D-C114921A79C9}"/>
                  </a:ext>
                </a:extLst>
              </p:cNvPr>
              <p:cNvSpPr/>
              <p:nvPr/>
            </p:nvSpPr>
            <p:spPr>
              <a:xfrm>
                <a:off x="3516408" y="2514610"/>
                <a:ext cx="416663" cy="188184"/>
              </a:xfrm>
              <a:prstGeom prst="rect">
                <a:avLst/>
              </a:prstGeom>
              <a:solidFill>
                <a:srgbClr val="94B6D2">
                  <a:lumMod val="60000"/>
                  <a:lumOff val="40000"/>
                </a:srgbClr>
              </a:solidFill>
              <a:ln w="190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sp>
            <p:nvSpPr>
              <p:cNvPr id="173" name="Rectangle 172">
                <a:extLst>
                  <a:ext uri="{FF2B5EF4-FFF2-40B4-BE49-F238E27FC236}">
                    <a16:creationId xmlns:a16="http://schemas.microsoft.com/office/drawing/2014/main" id="{350E8038-827D-40DB-B4DB-10EF134A1B09}"/>
                  </a:ext>
                </a:extLst>
              </p:cNvPr>
              <p:cNvSpPr/>
              <p:nvPr/>
            </p:nvSpPr>
            <p:spPr>
              <a:xfrm>
                <a:off x="3291908" y="2514610"/>
                <a:ext cx="641163" cy="188184"/>
              </a:xfrm>
              <a:prstGeom prst="rect">
                <a:avLst/>
              </a:prstGeom>
              <a:noFill/>
              <a:ln w="38100" cap="flat" cmpd="sng" algn="ctr">
                <a:solidFill>
                  <a:srgbClr val="FF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sp>
          <p:nvSpPr>
            <p:cNvPr id="174" name="TextBox 173">
              <a:extLst>
                <a:ext uri="{FF2B5EF4-FFF2-40B4-BE49-F238E27FC236}">
                  <a16:creationId xmlns:a16="http://schemas.microsoft.com/office/drawing/2014/main" id="{3836894F-EAD2-4E12-8FFE-1C4039E1CE7B}"/>
                </a:ext>
              </a:extLst>
            </p:cNvPr>
            <p:cNvSpPr txBox="1"/>
            <p:nvPr/>
          </p:nvSpPr>
          <p:spPr>
            <a:xfrm>
              <a:off x="6626977" y="3949959"/>
              <a:ext cx="324128" cy="369332"/>
            </a:xfrm>
            <a:prstGeom prst="rect">
              <a:avLst/>
            </a:prstGeom>
            <a:noFill/>
          </p:spPr>
          <p:txBody>
            <a:bodyPr wrap="none" rtlCol="0">
              <a:spAutoFit/>
            </a:bodyPr>
            <a:lstStyle/>
            <a:p>
              <a:pPr defTabSz="914400"/>
              <a:r>
                <a:rPr lang="en-US" dirty="0">
                  <a:solidFill>
                    <a:prstClr val="black"/>
                  </a:solidFill>
                  <a:latin typeface="Tw Cen MT"/>
                </a:rPr>
                <a:t>A</a:t>
              </a:r>
            </a:p>
          </p:txBody>
        </p:sp>
        <p:sp>
          <p:nvSpPr>
            <p:cNvPr id="175" name="TextBox 174">
              <a:extLst>
                <a:ext uri="{FF2B5EF4-FFF2-40B4-BE49-F238E27FC236}">
                  <a16:creationId xmlns:a16="http://schemas.microsoft.com/office/drawing/2014/main" id="{7F1A3670-2115-4F0C-BCFF-53C2AABECBB0}"/>
                </a:ext>
              </a:extLst>
            </p:cNvPr>
            <p:cNvSpPr txBox="1"/>
            <p:nvPr/>
          </p:nvSpPr>
          <p:spPr>
            <a:xfrm>
              <a:off x="7016740" y="4224459"/>
              <a:ext cx="300082" cy="369332"/>
            </a:xfrm>
            <a:prstGeom prst="rect">
              <a:avLst/>
            </a:prstGeom>
            <a:noFill/>
          </p:spPr>
          <p:txBody>
            <a:bodyPr wrap="none" rtlCol="0">
              <a:spAutoFit/>
            </a:bodyPr>
            <a:lstStyle/>
            <a:p>
              <a:pPr defTabSz="914400"/>
              <a:r>
                <a:rPr lang="en-US" dirty="0">
                  <a:solidFill>
                    <a:prstClr val="black"/>
                  </a:solidFill>
                  <a:latin typeface="Tw Cen MT"/>
                </a:rPr>
                <a:t>B</a:t>
              </a:r>
            </a:p>
          </p:txBody>
        </p:sp>
        <p:sp>
          <p:nvSpPr>
            <p:cNvPr id="176" name="TextBox 175">
              <a:extLst>
                <a:ext uri="{FF2B5EF4-FFF2-40B4-BE49-F238E27FC236}">
                  <a16:creationId xmlns:a16="http://schemas.microsoft.com/office/drawing/2014/main" id="{A54973A7-0B74-4A46-BD82-3C90911BD817}"/>
                </a:ext>
              </a:extLst>
            </p:cNvPr>
            <p:cNvSpPr txBox="1"/>
            <p:nvPr/>
          </p:nvSpPr>
          <p:spPr>
            <a:xfrm>
              <a:off x="7426711" y="4480173"/>
              <a:ext cx="324128" cy="369332"/>
            </a:xfrm>
            <a:prstGeom prst="rect">
              <a:avLst/>
            </a:prstGeom>
            <a:noFill/>
          </p:spPr>
          <p:txBody>
            <a:bodyPr wrap="none" rtlCol="0">
              <a:spAutoFit/>
            </a:bodyPr>
            <a:lstStyle/>
            <a:p>
              <a:pPr defTabSz="914400"/>
              <a:r>
                <a:rPr lang="en-US" dirty="0">
                  <a:solidFill>
                    <a:prstClr val="black"/>
                  </a:solidFill>
                  <a:latin typeface="Tw Cen MT"/>
                </a:rPr>
                <a:t>C</a:t>
              </a:r>
            </a:p>
          </p:txBody>
        </p:sp>
        <p:sp>
          <p:nvSpPr>
            <p:cNvPr id="177" name="TextBox 176">
              <a:extLst>
                <a:ext uri="{FF2B5EF4-FFF2-40B4-BE49-F238E27FC236}">
                  <a16:creationId xmlns:a16="http://schemas.microsoft.com/office/drawing/2014/main" id="{6C7FEA7B-6AE5-4E8C-A96F-137E3AC9B3D3}"/>
                </a:ext>
              </a:extLst>
            </p:cNvPr>
            <p:cNvSpPr txBox="1"/>
            <p:nvPr/>
          </p:nvSpPr>
          <p:spPr>
            <a:xfrm>
              <a:off x="7816889" y="4738432"/>
              <a:ext cx="324128" cy="369332"/>
            </a:xfrm>
            <a:prstGeom prst="rect">
              <a:avLst/>
            </a:prstGeom>
            <a:noFill/>
          </p:spPr>
          <p:txBody>
            <a:bodyPr wrap="none" rtlCol="0">
              <a:spAutoFit/>
            </a:bodyPr>
            <a:lstStyle/>
            <a:p>
              <a:pPr defTabSz="914400"/>
              <a:r>
                <a:rPr lang="en-US" dirty="0">
                  <a:solidFill>
                    <a:prstClr val="black"/>
                  </a:solidFill>
                  <a:latin typeface="Tw Cen MT"/>
                </a:rPr>
                <a:t>D</a:t>
              </a:r>
            </a:p>
          </p:txBody>
        </p:sp>
        <p:sp>
          <p:nvSpPr>
            <p:cNvPr id="178" name="TextBox 177">
              <a:extLst>
                <a:ext uri="{FF2B5EF4-FFF2-40B4-BE49-F238E27FC236}">
                  <a16:creationId xmlns:a16="http://schemas.microsoft.com/office/drawing/2014/main" id="{43A57848-279B-44BA-B3F2-0B6B1CD53F7A}"/>
                </a:ext>
              </a:extLst>
            </p:cNvPr>
            <p:cNvSpPr txBox="1"/>
            <p:nvPr/>
          </p:nvSpPr>
          <p:spPr>
            <a:xfrm>
              <a:off x="8216959" y="4999946"/>
              <a:ext cx="285656" cy="369332"/>
            </a:xfrm>
            <a:prstGeom prst="rect">
              <a:avLst/>
            </a:prstGeom>
            <a:noFill/>
          </p:spPr>
          <p:txBody>
            <a:bodyPr wrap="none" rtlCol="0">
              <a:spAutoFit/>
            </a:bodyPr>
            <a:lstStyle/>
            <a:p>
              <a:pPr defTabSz="914400"/>
              <a:r>
                <a:rPr lang="en-US" dirty="0">
                  <a:solidFill>
                    <a:prstClr val="black"/>
                  </a:solidFill>
                  <a:latin typeface="Tw Cen MT"/>
                </a:rPr>
                <a:t>E</a:t>
              </a:r>
            </a:p>
          </p:txBody>
        </p:sp>
        <p:sp>
          <p:nvSpPr>
            <p:cNvPr id="179" name="TextBox 178">
              <a:extLst>
                <a:ext uri="{FF2B5EF4-FFF2-40B4-BE49-F238E27FC236}">
                  <a16:creationId xmlns:a16="http://schemas.microsoft.com/office/drawing/2014/main" id="{7E1D0073-324D-48ED-A699-D2FB716514C0}"/>
                </a:ext>
              </a:extLst>
            </p:cNvPr>
            <p:cNvSpPr txBox="1"/>
            <p:nvPr/>
          </p:nvSpPr>
          <p:spPr>
            <a:xfrm>
              <a:off x="8631300" y="5280706"/>
              <a:ext cx="285656" cy="369332"/>
            </a:xfrm>
            <a:prstGeom prst="rect">
              <a:avLst/>
            </a:prstGeom>
            <a:noFill/>
          </p:spPr>
          <p:txBody>
            <a:bodyPr wrap="none" rtlCol="0">
              <a:spAutoFit/>
            </a:bodyPr>
            <a:lstStyle/>
            <a:p>
              <a:pPr defTabSz="914400"/>
              <a:r>
                <a:rPr lang="en-US" dirty="0">
                  <a:solidFill>
                    <a:prstClr val="black"/>
                  </a:solidFill>
                  <a:latin typeface="Tw Cen MT"/>
                </a:rPr>
                <a:t>F</a:t>
              </a:r>
            </a:p>
          </p:txBody>
        </p:sp>
        <p:cxnSp>
          <p:nvCxnSpPr>
            <p:cNvPr id="180" name="Straight Arrow Connector 179">
              <a:extLst>
                <a:ext uri="{FF2B5EF4-FFF2-40B4-BE49-F238E27FC236}">
                  <a16:creationId xmlns:a16="http://schemas.microsoft.com/office/drawing/2014/main" id="{66C3C793-177A-4356-9603-E4EBCCD8C4ED}"/>
                </a:ext>
              </a:extLst>
            </p:cNvPr>
            <p:cNvCxnSpPr>
              <a:cxnSpLocks/>
            </p:cNvCxnSpPr>
            <p:nvPr/>
          </p:nvCxnSpPr>
          <p:spPr>
            <a:xfrm flipH="1">
              <a:off x="8331341" y="4484153"/>
              <a:ext cx="550068" cy="266700"/>
            </a:xfrm>
            <a:prstGeom prst="straightConnector1">
              <a:avLst/>
            </a:prstGeom>
            <a:noFill/>
            <a:ln w="38100" cap="flat" cmpd="sng" algn="ctr">
              <a:solidFill>
                <a:srgbClr val="FF0000"/>
              </a:solidFill>
              <a:prstDash val="solid"/>
              <a:tailEnd type="triangle"/>
            </a:ln>
            <a:effectLst/>
          </p:spPr>
        </p:cxnSp>
        <p:sp>
          <p:nvSpPr>
            <p:cNvPr id="181" name="TextBox 180">
              <a:extLst>
                <a:ext uri="{FF2B5EF4-FFF2-40B4-BE49-F238E27FC236}">
                  <a16:creationId xmlns:a16="http://schemas.microsoft.com/office/drawing/2014/main" id="{FBE272A5-679D-4A70-9E2F-6753379A263A}"/>
                </a:ext>
              </a:extLst>
            </p:cNvPr>
            <p:cNvSpPr txBox="1"/>
            <p:nvPr/>
          </p:nvSpPr>
          <p:spPr>
            <a:xfrm>
              <a:off x="8103691" y="4563758"/>
              <a:ext cx="343364" cy="307777"/>
            </a:xfrm>
            <a:prstGeom prst="rect">
              <a:avLst/>
            </a:prstGeom>
            <a:noFill/>
          </p:spPr>
          <p:txBody>
            <a:bodyPr wrap="none" rtlCol="0">
              <a:spAutoFit/>
            </a:bodyPr>
            <a:lstStyle/>
            <a:p>
              <a:pPr defTabSz="914400"/>
              <a:r>
                <a:rPr lang="en-US" sz="1400" dirty="0" err="1">
                  <a:solidFill>
                    <a:prstClr val="black"/>
                  </a:solidFill>
                  <a:latin typeface="Tw Cen MT"/>
                </a:rPr>
                <a:t>rd</a:t>
              </a:r>
              <a:endParaRPr lang="en-US" sz="1400" dirty="0">
                <a:solidFill>
                  <a:prstClr val="black"/>
                </a:solidFill>
                <a:latin typeface="Tw Cen MT"/>
              </a:endParaRPr>
            </a:p>
          </p:txBody>
        </p:sp>
        <p:sp>
          <p:nvSpPr>
            <p:cNvPr id="182" name="TextBox 181">
              <a:extLst>
                <a:ext uri="{FF2B5EF4-FFF2-40B4-BE49-F238E27FC236}">
                  <a16:creationId xmlns:a16="http://schemas.microsoft.com/office/drawing/2014/main" id="{0C5BB93A-0AF4-4746-A3BC-8422509D3704}"/>
                </a:ext>
              </a:extLst>
            </p:cNvPr>
            <p:cNvSpPr txBox="1"/>
            <p:nvPr/>
          </p:nvSpPr>
          <p:spPr>
            <a:xfrm>
              <a:off x="8798977" y="4292068"/>
              <a:ext cx="364202" cy="307777"/>
            </a:xfrm>
            <a:prstGeom prst="rect">
              <a:avLst/>
            </a:prstGeom>
            <a:noFill/>
          </p:spPr>
          <p:txBody>
            <a:bodyPr wrap="none" rtlCol="0">
              <a:spAutoFit/>
            </a:bodyPr>
            <a:lstStyle/>
            <a:p>
              <a:pPr defTabSz="914400"/>
              <a:r>
                <a:rPr lang="en-US" sz="1400" dirty="0" err="1">
                  <a:solidFill>
                    <a:prstClr val="black"/>
                  </a:solidFill>
                  <a:latin typeface="Tw Cen MT"/>
                </a:rPr>
                <a:t>wr</a:t>
              </a:r>
              <a:endParaRPr lang="en-US" sz="1400" dirty="0">
                <a:solidFill>
                  <a:prstClr val="black"/>
                </a:solidFill>
                <a:latin typeface="Tw Cen MT"/>
              </a:endParaRPr>
            </a:p>
          </p:txBody>
        </p:sp>
        <p:cxnSp>
          <p:nvCxnSpPr>
            <p:cNvPr id="197" name="Straight Arrow Connector 196">
              <a:extLst>
                <a:ext uri="{FF2B5EF4-FFF2-40B4-BE49-F238E27FC236}">
                  <a16:creationId xmlns:a16="http://schemas.microsoft.com/office/drawing/2014/main" id="{6E9F192C-83C3-4871-B7B7-35852994B23D}"/>
                </a:ext>
              </a:extLst>
            </p:cNvPr>
            <p:cNvCxnSpPr>
              <a:cxnSpLocks/>
            </p:cNvCxnSpPr>
            <p:nvPr/>
          </p:nvCxnSpPr>
          <p:spPr>
            <a:xfrm>
              <a:off x="8909748" y="5245650"/>
              <a:ext cx="220118" cy="271468"/>
            </a:xfrm>
            <a:prstGeom prst="straightConnector1">
              <a:avLst/>
            </a:prstGeom>
            <a:noFill/>
            <a:ln w="28575" cap="flat" cmpd="sng" algn="ctr">
              <a:solidFill>
                <a:srgbClr val="94B6D2">
                  <a:lumMod val="50000"/>
                </a:srgbClr>
              </a:solidFill>
              <a:prstDash val="solid"/>
              <a:tailEnd type="triangle"/>
            </a:ln>
            <a:effectLst/>
          </p:spPr>
        </p:cxnSp>
        <p:sp>
          <p:nvSpPr>
            <p:cNvPr id="198" name="TextBox 197">
              <a:extLst>
                <a:ext uri="{FF2B5EF4-FFF2-40B4-BE49-F238E27FC236}">
                  <a16:creationId xmlns:a16="http://schemas.microsoft.com/office/drawing/2014/main" id="{78422E46-3861-466C-8D66-F5FD696AAD50}"/>
                </a:ext>
              </a:extLst>
            </p:cNvPr>
            <p:cNvSpPr txBox="1"/>
            <p:nvPr/>
          </p:nvSpPr>
          <p:spPr>
            <a:xfrm rot="16200000">
              <a:off x="8985250" y="5341391"/>
              <a:ext cx="553998" cy="400110"/>
            </a:xfrm>
            <a:prstGeom prst="rect">
              <a:avLst/>
            </a:prstGeom>
            <a:noFill/>
          </p:spPr>
          <p:txBody>
            <a:bodyPr vert="eaVert" wrap="none" rtlCol="0">
              <a:spAutoFit/>
            </a:bodyPr>
            <a:lstStyle/>
            <a:p>
              <a:pPr defTabSz="914400"/>
              <a:r>
                <a:rPr lang="en-US" sz="2400" dirty="0">
                  <a:solidFill>
                    <a:prstClr val="black"/>
                  </a:solidFill>
                  <a:latin typeface="Tw Cen MT"/>
                </a:rPr>
                <a:t>…</a:t>
              </a:r>
            </a:p>
          </p:txBody>
        </p:sp>
        <p:sp>
          <p:nvSpPr>
            <p:cNvPr id="200" name="Rectangle 199">
              <a:extLst>
                <a:ext uri="{FF2B5EF4-FFF2-40B4-BE49-F238E27FC236}">
                  <a16:creationId xmlns:a16="http://schemas.microsoft.com/office/drawing/2014/main" id="{DD6EEF03-8840-4DFD-9EAD-6265474F2D53}"/>
                </a:ext>
              </a:extLst>
            </p:cNvPr>
            <p:cNvSpPr/>
            <p:nvPr/>
          </p:nvSpPr>
          <p:spPr>
            <a:xfrm>
              <a:off x="9045641" y="5501770"/>
              <a:ext cx="416663" cy="246843"/>
            </a:xfrm>
            <a:prstGeom prst="rect">
              <a:avLst/>
            </a:prstGeom>
            <a:noFill/>
            <a:ln w="38100" cap="flat" cmpd="sng" algn="ctr">
              <a:solidFill>
                <a:srgbClr val="FF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w Cen MT"/>
                <a:ea typeface="+mn-ea"/>
                <a:cs typeface="+mn-cs"/>
              </a:endParaRPr>
            </a:p>
          </p:txBody>
        </p:sp>
      </p:grpSp>
      <p:grpSp>
        <p:nvGrpSpPr>
          <p:cNvPr id="8" name="Group 7"/>
          <p:cNvGrpSpPr/>
          <p:nvPr/>
        </p:nvGrpSpPr>
        <p:grpSpPr>
          <a:xfrm>
            <a:off x="6405487" y="1667057"/>
            <a:ext cx="5602969" cy="1708160"/>
            <a:chOff x="6405487" y="1667057"/>
            <a:chExt cx="5602969" cy="1708160"/>
          </a:xfrm>
        </p:grpSpPr>
        <p:sp>
          <p:nvSpPr>
            <p:cNvPr id="122" name="Rectangle 121">
              <a:extLst>
                <a:ext uri="{FF2B5EF4-FFF2-40B4-BE49-F238E27FC236}">
                  <a16:creationId xmlns:a16="http://schemas.microsoft.com/office/drawing/2014/main" id="{98FFBCA0-7556-4ACF-A2F5-7483539C6A95}"/>
                </a:ext>
              </a:extLst>
            </p:cNvPr>
            <p:cNvSpPr/>
            <p:nvPr/>
          </p:nvSpPr>
          <p:spPr>
            <a:xfrm>
              <a:off x="6463145" y="1924544"/>
              <a:ext cx="5434445" cy="1217781"/>
            </a:xfrm>
            <a:prstGeom prst="rect">
              <a:avLst/>
            </a:prstGeom>
            <a:solidFill>
              <a:srgbClr val="94B6D2"/>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123" name="Rectangle 122">
              <a:extLst>
                <a:ext uri="{FF2B5EF4-FFF2-40B4-BE49-F238E27FC236}">
                  <a16:creationId xmlns:a16="http://schemas.microsoft.com/office/drawing/2014/main" id="{9BC925A4-67C7-4E2B-8608-F13A7CEC79CB}"/>
                </a:ext>
              </a:extLst>
            </p:cNvPr>
            <p:cNvSpPr/>
            <p:nvPr/>
          </p:nvSpPr>
          <p:spPr>
            <a:xfrm>
              <a:off x="7027477" y="2628448"/>
              <a:ext cx="3997278" cy="266700"/>
            </a:xfrm>
            <a:prstGeom prst="rect">
              <a:avLst/>
            </a:prstGeom>
            <a:solidFill>
              <a:srgbClr val="DD8047">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124" name="Rectangle 123">
              <a:extLst>
                <a:ext uri="{FF2B5EF4-FFF2-40B4-BE49-F238E27FC236}">
                  <a16:creationId xmlns:a16="http://schemas.microsoft.com/office/drawing/2014/main" id="{5EADFA8A-AFE7-4B12-B321-84F3CD97E594}"/>
                </a:ext>
              </a:extLst>
            </p:cNvPr>
            <p:cNvSpPr/>
            <p:nvPr/>
          </p:nvSpPr>
          <p:spPr>
            <a:xfrm>
              <a:off x="6463144" y="1678371"/>
              <a:ext cx="5434445" cy="246173"/>
            </a:xfrm>
            <a:prstGeom prst="rect">
              <a:avLst/>
            </a:prstGeom>
            <a:solidFill>
              <a:srgbClr val="D5D1D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Tw Cen MT"/>
                <a:ea typeface="+mn-ea"/>
                <a:cs typeface="+mn-cs"/>
              </a:endParaRPr>
            </a:p>
          </p:txBody>
        </p:sp>
        <p:sp>
          <p:nvSpPr>
            <p:cNvPr id="125" name="Rectangle 124">
              <a:extLst>
                <a:ext uri="{FF2B5EF4-FFF2-40B4-BE49-F238E27FC236}">
                  <a16:creationId xmlns:a16="http://schemas.microsoft.com/office/drawing/2014/main" id="{BB17281F-82D0-449F-8A60-6F8B7F1C3CCF}"/>
                </a:ext>
              </a:extLst>
            </p:cNvPr>
            <p:cNvSpPr/>
            <p:nvPr/>
          </p:nvSpPr>
          <p:spPr>
            <a:xfrm>
              <a:off x="6405487" y="1667057"/>
              <a:ext cx="5602969" cy="1708160"/>
            </a:xfrm>
            <a:prstGeom prst="rect">
              <a:avLst/>
            </a:prstGeom>
          </p:spPr>
          <p:txBody>
            <a:bodyPr wrap="square">
              <a:spAutoFit/>
            </a:bodyPr>
            <a:lstStyle/>
            <a:p>
              <a:pPr lvl="0" defTabSz="914400">
                <a:defRPr/>
              </a:pPr>
              <a:r>
                <a:rPr lang="en-US" sz="1500" b="1" kern="0" dirty="0">
                  <a:solidFill>
                    <a:prstClr val="black"/>
                  </a:solidFill>
                  <a:latin typeface="Consolas" panose="020B0609020204030204" pitchFamily="49" charset="0"/>
                </a:rPr>
                <a:t>for</a:t>
              </a:r>
              <a:r>
                <a:rPr lang="en-US" sz="1500" kern="0" dirty="0">
                  <a:solidFill>
                    <a:prstClr val="black"/>
                  </a:solidFill>
                  <a:latin typeface="Consolas" panose="020B0609020204030204" pitchFamily="49" charset="0"/>
                </a:rPr>
                <a:t> (</a:t>
              </a:r>
              <a:r>
                <a:rPr lang="en-US" sz="1500" b="1" kern="0" dirty="0" err="1">
                  <a:solidFill>
                    <a:prstClr val="black"/>
                  </a:solidFill>
                  <a:latin typeface="Consolas" panose="020B0609020204030204" pitchFamily="49" charset="0"/>
                </a:rPr>
                <a:t>int</a:t>
              </a:r>
              <a:r>
                <a:rPr lang="en-US" sz="1500" kern="0" dirty="0">
                  <a:solidFill>
                    <a:prstClr val="black"/>
                  </a:solidFill>
                  <a:latin typeface="Consolas" panose="020B0609020204030204" pitchFamily="49" charset="0"/>
                </a:rPr>
                <a:t> v = 0; v &lt; </a:t>
              </a:r>
              <a:r>
                <a:rPr lang="en-US" sz="1500" kern="0" dirty="0" err="1">
                  <a:solidFill>
                    <a:prstClr val="black"/>
                  </a:solidFill>
                  <a:latin typeface="Consolas" panose="020B0609020204030204" pitchFamily="49" charset="0"/>
                </a:rPr>
                <a:t>numVertices</a:t>
              </a:r>
              <a:r>
                <a:rPr lang="en-US" sz="1500" kern="0" dirty="0">
                  <a:solidFill>
                    <a:prstClr val="black"/>
                  </a:solidFill>
                  <a:latin typeface="Consolas" panose="020B0609020204030204" pitchFamily="49" charset="0"/>
                </a:rPr>
                <a:t>; v++) {</a:t>
              </a:r>
            </a:p>
            <a:p>
              <a:pPr lvl="0" defTabSz="914400">
                <a:defRPr/>
              </a:pPr>
              <a:r>
                <a:rPr lang="en-US" sz="1500" kern="0" dirty="0">
                  <a:solidFill>
                    <a:prstClr val="black"/>
                  </a:solidFill>
                  <a:latin typeface="Consolas" panose="020B0609020204030204" pitchFamily="49" charset="0"/>
                </a:rPr>
                <a:t>  </a:t>
              </a:r>
              <a:r>
                <a:rPr lang="en-US" sz="1500" b="1" kern="0" dirty="0">
                  <a:solidFill>
                    <a:prstClr val="black"/>
                  </a:solidFill>
                  <a:latin typeface="Consolas" panose="020B0609020204030204" pitchFamily="49" charset="0"/>
                </a:rPr>
                <a:t>if</a:t>
              </a:r>
              <a:r>
                <a:rPr lang="en-US" sz="1500" kern="0" dirty="0">
                  <a:solidFill>
                    <a:prstClr val="black"/>
                  </a:solidFill>
                  <a:latin typeface="Consolas" panose="020B0609020204030204" pitchFamily="49" charset="0"/>
                </a:rPr>
                <a:t> (state[v] == UNVISITED) {</a:t>
              </a:r>
            </a:p>
            <a:p>
              <a:pPr lvl="0" defTabSz="914400">
                <a:defRPr/>
              </a:pPr>
              <a:r>
                <a:rPr lang="en-US" sz="1500" kern="0" dirty="0">
                  <a:solidFill>
                    <a:prstClr val="black"/>
                  </a:solidFill>
                  <a:latin typeface="Consolas" panose="020B0609020204030204" pitchFamily="49" charset="0"/>
                </a:rPr>
                <a:t>    state[v] = INCLUDED;</a:t>
              </a:r>
            </a:p>
            <a:p>
              <a:pPr lvl="0" defTabSz="914400">
                <a:defRPr/>
              </a:pPr>
              <a:r>
                <a:rPr lang="en-US" sz="1500" b="1" kern="0" dirty="0">
                  <a:solidFill>
                    <a:prstClr val="black"/>
                  </a:solidFill>
                  <a:latin typeface="Consolas" panose="020B0609020204030204" pitchFamily="49" charset="0"/>
                </a:rPr>
                <a:t>    for</a:t>
              </a:r>
              <a:r>
                <a:rPr lang="en-US" sz="1500" kern="0" dirty="0">
                  <a:solidFill>
                    <a:prstClr val="black"/>
                  </a:solidFill>
                  <a:latin typeface="Consolas" panose="020B0609020204030204" pitchFamily="49" charset="0"/>
                </a:rPr>
                <a:t> (</a:t>
              </a:r>
              <a:r>
                <a:rPr lang="en-US" sz="1500" b="1" kern="0" dirty="0" err="1">
                  <a:solidFill>
                    <a:prstClr val="black"/>
                  </a:solidFill>
                  <a:latin typeface="Consolas" panose="020B0609020204030204" pitchFamily="49" charset="0"/>
                </a:rPr>
                <a:t>int</a:t>
              </a:r>
              <a:r>
                <a:rPr lang="en-US" sz="1500" kern="0" dirty="0">
                  <a:solidFill>
                    <a:prstClr val="black"/>
                  </a:solidFill>
                  <a:latin typeface="Consolas" panose="020B0609020204030204" pitchFamily="49" charset="0"/>
                </a:rPr>
                <a:t> </a:t>
              </a:r>
              <a:r>
                <a:rPr lang="en-US" sz="1500" kern="0" dirty="0" err="1">
                  <a:solidFill>
                    <a:prstClr val="black"/>
                  </a:solidFill>
                  <a:latin typeface="Consolas" panose="020B0609020204030204" pitchFamily="49" charset="0"/>
                </a:rPr>
                <a:t>nbr</a:t>
              </a:r>
              <a:r>
                <a:rPr lang="en-US" sz="1500" kern="0" dirty="0">
                  <a:solidFill>
                    <a:prstClr val="black"/>
                  </a:solidFill>
                  <a:latin typeface="Consolas" panose="020B0609020204030204" pitchFamily="49" charset="0"/>
                </a:rPr>
                <a:t> : neighbors(v))</a:t>
              </a:r>
            </a:p>
            <a:p>
              <a:pPr lvl="0" defTabSz="914400">
                <a:defRPr/>
              </a:pPr>
              <a:r>
                <a:rPr lang="en-US" sz="1500" kern="0" dirty="0">
                  <a:solidFill>
                    <a:prstClr val="black"/>
                  </a:solidFill>
                  <a:latin typeface="Consolas" panose="020B0609020204030204" pitchFamily="49" charset="0"/>
                </a:rPr>
                <a:t>      state[</a:t>
              </a:r>
              <a:r>
                <a:rPr lang="en-US" sz="1500" kern="0" dirty="0" err="1">
                  <a:solidFill>
                    <a:prstClr val="black"/>
                  </a:solidFill>
                  <a:latin typeface="Consolas" panose="020B0609020204030204" pitchFamily="49" charset="0"/>
                </a:rPr>
                <a:t>nbr</a:t>
              </a:r>
              <a:r>
                <a:rPr lang="en-US" sz="1500" kern="0" dirty="0">
                  <a:solidFill>
                    <a:prstClr val="black"/>
                  </a:solidFill>
                  <a:latin typeface="Consolas" panose="020B0609020204030204" pitchFamily="49" charset="0"/>
                </a:rPr>
                <a:t>] = EXCLUDED;</a:t>
              </a:r>
            </a:p>
            <a:p>
              <a:pPr lvl="0" defTabSz="914400">
                <a:defRPr/>
              </a:pPr>
              <a:r>
                <a:rPr lang="en-US" sz="1500" kern="0" dirty="0">
                  <a:solidFill>
                    <a:prstClr val="black"/>
                  </a:solidFill>
                  <a:latin typeface="Consolas" panose="020B0609020204030204" pitchFamily="49" charset="0"/>
                </a:rPr>
                <a:t>  }</a:t>
              </a:r>
            </a:p>
            <a:p>
              <a:pPr lvl="0" defTabSz="914400">
                <a:defRPr/>
              </a:pPr>
              <a:r>
                <a:rPr lang="en-US" sz="1500" kern="0" dirty="0">
                  <a:solidFill>
                    <a:prstClr val="black"/>
                  </a:solidFill>
                  <a:latin typeface="Consolas" panose="020B0609020204030204" pitchFamily="49" charset="0"/>
                </a:rPr>
                <a:t>}</a:t>
              </a:r>
            </a:p>
          </p:txBody>
        </p:sp>
      </p:grpSp>
      <p:sp>
        <p:nvSpPr>
          <p:cNvPr id="211" name="TextBox 210"/>
          <p:cNvSpPr txBox="1"/>
          <p:nvPr/>
        </p:nvSpPr>
        <p:spPr>
          <a:xfrm>
            <a:off x="621588" y="5031004"/>
            <a:ext cx="6679789" cy="584775"/>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3200" dirty="0"/>
              <a:t>Unselective aborts waste a lot of work</a:t>
            </a:r>
          </a:p>
        </p:txBody>
      </p:sp>
      <p:sp>
        <p:nvSpPr>
          <p:cNvPr id="136" name="TextBox 135">
            <a:extLst>
              <a:ext uri="{FF2B5EF4-FFF2-40B4-BE49-F238E27FC236}">
                <a16:creationId xmlns:a16="http://schemas.microsoft.com/office/drawing/2014/main" id="{853B3629-9083-4F77-BE92-907F0CE065EF}"/>
              </a:ext>
            </a:extLst>
          </p:cNvPr>
          <p:cNvSpPr txBox="1"/>
          <p:nvPr/>
        </p:nvSpPr>
        <p:spPr>
          <a:xfrm>
            <a:off x="8786155" y="4805962"/>
            <a:ext cx="1077539" cy="307777"/>
          </a:xfrm>
          <a:prstGeom prst="rect">
            <a:avLst/>
          </a:prstGeom>
          <a:noFill/>
        </p:spPr>
        <p:txBody>
          <a:bodyPr wrap="square" rtlCol="0">
            <a:spAutoFit/>
          </a:bodyPr>
          <a:lstStyle/>
          <a:p>
            <a:pPr defTabSz="914400"/>
            <a:r>
              <a:rPr lang="en-US" sz="1400" b="1" dirty="0">
                <a:solidFill>
                  <a:srgbClr val="FF0000"/>
                </a:solidFill>
                <a:latin typeface="Tw Cen MT"/>
              </a:rPr>
              <a:t>ABORT</a:t>
            </a:r>
          </a:p>
        </p:txBody>
      </p:sp>
      <p:sp>
        <p:nvSpPr>
          <p:cNvPr id="137" name="TextBox 136">
            <a:extLst>
              <a:ext uri="{FF2B5EF4-FFF2-40B4-BE49-F238E27FC236}">
                <a16:creationId xmlns:a16="http://schemas.microsoft.com/office/drawing/2014/main" id="{853B3629-9083-4F77-BE92-907F0CE065EF}"/>
              </a:ext>
            </a:extLst>
          </p:cNvPr>
          <p:cNvSpPr txBox="1"/>
          <p:nvPr/>
        </p:nvSpPr>
        <p:spPr>
          <a:xfrm>
            <a:off x="9376705" y="4350946"/>
            <a:ext cx="1441866" cy="307777"/>
          </a:xfrm>
          <a:prstGeom prst="rect">
            <a:avLst/>
          </a:prstGeom>
          <a:noFill/>
        </p:spPr>
        <p:txBody>
          <a:bodyPr wrap="square" rtlCol="0">
            <a:spAutoFit/>
          </a:bodyPr>
          <a:lstStyle/>
          <a:p>
            <a:pPr defTabSz="914400"/>
            <a:r>
              <a:rPr lang="en-US" sz="1400" b="1" dirty="0">
                <a:solidFill>
                  <a:srgbClr val="00B0F0"/>
                </a:solidFill>
                <a:latin typeface="Tw Cen MT"/>
              </a:rPr>
              <a:t>RE-EXECUTE</a:t>
            </a:r>
          </a:p>
        </p:txBody>
      </p:sp>
      <p:sp>
        <p:nvSpPr>
          <p:cNvPr id="209" name="Footer Placeholder 3"/>
          <p:cNvSpPr>
            <a:spLocks noGrp="1"/>
          </p:cNvSpPr>
          <p:nvPr>
            <p:ph type="ftr" sz="quarter" idx="11"/>
          </p:nvPr>
        </p:nvSpPr>
        <p:spPr>
          <a:xfrm>
            <a:off x="611142" y="6446837"/>
            <a:ext cx="10414390" cy="365125"/>
          </a:xfrm>
        </p:spPr>
        <p:txBody>
          <a:bodyPr/>
          <a:lstStyle/>
          <a:p>
            <a:r>
              <a:rPr lang="en-US" dirty="0"/>
              <a:t>ISCA 2020		T4: Compiling Sequential Code for Effective Speculative Parallelization in Hardware</a:t>
            </a:r>
          </a:p>
        </p:txBody>
      </p:sp>
    </p:spTree>
    <p:custDataLst>
      <p:tags r:id="rId1"/>
    </p:custDataLst>
    <p:extLst>
      <p:ext uri="{BB962C8B-B14F-4D97-AF65-F5344CB8AC3E}">
        <p14:creationId xmlns:p14="http://schemas.microsoft.com/office/powerpoint/2010/main" val="400744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1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8524-EB2D-4CBA-8BD6-2B3E5E0133B7}"/>
              </a:ext>
            </a:extLst>
          </p:cNvPr>
          <p:cNvSpPr>
            <a:spLocks noGrp="1"/>
          </p:cNvSpPr>
          <p:nvPr>
            <p:ph type="title"/>
          </p:nvPr>
        </p:nvSpPr>
        <p:spPr/>
        <p:txBody>
          <a:bodyPr>
            <a:noAutofit/>
          </a:bodyPr>
          <a:lstStyle/>
          <a:p>
            <a:r>
              <a:rPr lang="en-US" sz="4000" dirty="0"/>
              <a:t>Swarm architecture</a:t>
            </a:r>
            <a:br>
              <a:rPr lang="en-US" sz="4000" dirty="0"/>
            </a:br>
            <a:r>
              <a:rPr lang="en-US" sz="2400" dirty="0">
                <a:solidFill>
                  <a:schemeClr val="tx1">
                    <a:lumMod val="50000"/>
                    <a:lumOff val="50000"/>
                  </a:schemeClr>
                </a:solidFill>
              </a:rPr>
              <a:t>[Jeffrey et al. MICRO’15, MICRO’16, MICRO’18; Subramanian et al. ISCA’17]</a:t>
            </a:r>
          </a:p>
        </p:txBody>
      </p:sp>
      <p:sp>
        <p:nvSpPr>
          <p:cNvPr id="3" name="Content Placeholder 2">
            <a:extLst>
              <a:ext uri="{FF2B5EF4-FFF2-40B4-BE49-F238E27FC236}">
                <a16:creationId xmlns:a16="http://schemas.microsoft.com/office/drawing/2014/main" id="{B668FA77-F9B6-4A1D-942F-5322838504AC}"/>
              </a:ext>
            </a:extLst>
          </p:cNvPr>
          <p:cNvSpPr>
            <a:spLocks noGrp="1"/>
          </p:cNvSpPr>
          <p:nvPr>
            <p:ph idx="1"/>
          </p:nvPr>
        </p:nvSpPr>
        <p:spPr>
          <a:xfrm>
            <a:off x="635348" y="1610232"/>
            <a:ext cx="4927251" cy="4670252"/>
          </a:xfrm>
        </p:spPr>
        <p:txBody>
          <a:bodyPr>
            <a:normAutofit fontScale="77500" lnSpcReduction="20000"/>
          </a:bodyPr>
          <a:lstStyle/>
          <a:p>
            <a:r>
              <a:rPr lang="en-US" dirty="0"/>
              <a:t>Execution model:</a:t>
            </a:r>
          </a:p>
          <a:p>
            <a:pPr lvl="1"/>
            <a:r>
              <a:rPr lang="en-US" dirty="0"/>
              <a:t>Program comprises timestamped tasks</a:t>
            </a:r>
          </a:p>
          <a:p>
            <a:pPr lvl="1"/>
            <a:r>
              <a:rPr lang="en-US" dirty="0"/>
              <a:t>Tasks spawn children with greater or equal timestamp</a:t>
            </a:r>
          </a:p>
          <a:p>
            <a:pPr lvl="1"/>
            <a:r>
              <a:rPr lang="en-US" dirty="0"/>
              <a:t>Tasks appear to run sequentially,</a:t>
            </a:r>
            <a:br>
              <a:rPr lang="en-US" dirty="0"/>
            </a:br>
            <a:r>
              <a:rPr lang="en-US" dirty="0"/>
              <a:t>in timestamp order</a:t>
            </a:r>
          </a:p>
          <a:p>
            <a:r>
              <a:rPr lang="en-US" dirty="0"/>
              <a:t>Detects order violations and </a:t>
            </a:r>
            <a:r>
              <a:rPr lang="en-US" i="1" dirty="0"/>
              <a:t>selectively aborts dependent tasks</a:t>
            </a:r>
          </a:p>
          <a:p>
            <a:r>
              <a:rPr lang="en-US" dirty="0"/>
              <a:t>Distributed task units queue, dispatch, and commit multiple tasks per cycle</a:t>
            </a:r>
          </a:p>
          <a:p>
            <a:pPr lvl="1"/>
            <a:r>
              <a:rPr lang="en-US" dirty="0"/>
              <a:t>&lt;2% area overhead</a:t>
            </a:r>
          </a:p>
          <a:p>
            <a:pPr lvl="1"/>
            <a:r>
              <a:rPr lang="en-US" dirty="0"/>
              <a:t>Runs hundreds of tiny speculative tasks</a:t>
            </a:r>
          </a:p>
        </p:txBody>
      </p:sp>
      <p:sp>
        <p:nvSpPr>
          <p:cNvPr id="5" name="Slide Number Placeholder 4">
            <a:extLst>
              <a:ext uri="{FF2B5EF4-FFF2-40B4-BE49-F238E27FC236}">
                <a16:creationId xmlns:a16="http://schemas.microsoft.com/office/drawing/2014/main" id="{CF799325-D635-489C-A2E7-AC07D39AC67F}"/>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49" name="Footer Placeholder 3"/>
          <p:cNvSpPr>
            <a:spLocks noGrp="1"/>
          </p:cNvSpPr>
          <p:nvPr>
            <p:ph type="ftr" sz="quarter" idx="11"/>
          </p:nvPr>
        </p:nvSpPr>
        <p:spPr>
          <a:xfrm>
            <a:off x="611141" y="6446837"/>
            <a:ext cx="10223113" cy="365125"/>
          </a:xfrm>
        </p:spPr>
        <p:txBody>
          <a:bodyPr/>
          <a:lstStyle/>
          <a:p>
            <a:r>
              <a:rPr lang="en-US" dirty="0"/>
              <a:t>ISCA 2020		T4: Compiling Sequential Code for Effective Speculative Parallelization in Hardware</a:t>
            </a:r>
          </a:p>
        </p:txBody>
      </p:sp>
      <p:pic>
        <p:nvPicPr>
          <p:cNvPr id="7" name="Picture 6"/>
          <p:cNvPicPr>
            <a:picLocks noChangeAspect="1"/>
          </p:cNvPicPr>
          <p:nvPr/>
        </p:nvPicPr>
        <p:blipFill>
          <a:blip r:embed="rId3"/>
          <a:stretch>
            <a:fillRect/>
          </a:stretch>
        </p:blipFill>
        <p:spPr>
          <a:xfrm>
            <a:off x="5671962" y="2421643"/>
            <a:ext cx="6098754" cy="2826348"/>
          </a:xfrm>
          <a:prstGeom prst="rect">
            <a:avLst/>
          </a:prstGeom>
        </p:spPr>
      </p:pic>
      <p:sp>
        <p:nvSpPr>
          <p:cNvPr id="45" name="Rectangle: Rounded Corners 44">
            <a:extLst>
              <a:ext uri="{FF2B5EF4-FFF2-40B4-BE49-F238E27FC236}">
                <a16:creationId xmlns:a16="http://schemas.microsoft.com/office/drawing/2014/main" id="{D119DC48-BD32-4C58-B8DA-9E10039611BB}"/>
              </a:ext>
            </a:extLst>
          </p:cNvPr>
          <p:cNvSpPr/>
          <p:nvPr/>
        </p:nvSpPr>
        <p:spPr>
          <a:xfrm>
            <a:off x="8541573" y="4497309"/>
            <a:ext cx="3229144" cy="750682"/>
          </a:xfrm>
          <a:prstGeom prst="roundRect">
            <a:avLst>
              <a:gd name="adj" fmla="val 4065"/>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55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ISCA 2020		T4: Compiling Sequential Code for Effective Speculative Parallelization in Hardware</a:t>
            </a:r>
          </a:p>
        </p:txBody>
      </p:sp>
      <p:sp>
        <p:nvSpPr>
          <p:cNvPr id="6" name="Title 5"/>
          <p:cNvSpPr>
            <a:spLocks noGrp="1"/>
          </p:cNvSpPr>
          <p:nvPr>
            <p:ph type="ctrTitle" idx="4294967295"/>
          </p:nvPr>
        </p:nvSpPr>
        <p:spPr>
          <a:xfrm>
            <a:off x="871844" y="428625"/>
            <a:ext cx="10058400" cy="5038726"/>
          </a:xfrm>
        </p:spPr>
        <p:txBody>
          <a:bodyPr>
            <a:normAutofit/>
          </a:bodyPr>
          <a:lstStyle/>
          <a:p>
            <a:r>
              <a:rPr lang="en-US" dirty="0">
                <a:solidFill>
                  <a:schemeClr val="bg1">
                    <a:lumMod val="75000"/>
                  </a:schemeClr>
                </a:solidFill>
              </a:rPr>
              <a:t>Background</a:t>
            </a:r>
            <a:br>
              <a:rPr lang="en-US" dirty="0">
                <a:solidFill>
                  <a:schemeClr val="bg1">
                    <a:lumMod val="75000"/>
                  </a:schemeClr>
                </a:solidFill>
              </a:rPr>
            </a:br>
            <a:br>
              <a:rPr lang="en-US" dirty="0"/>
            </a:br>
            <a:r>
              <a:rPr lang="en-US" dirty="0"/>
              <a:t>T4 Principles in Action</a:t>
            </a:r>
            <a:br>
              <a:rPr lang="en-US" dirty="0"/>
            </a:br>
            <a:br>
              <a:rPr lang="en-US" dirty="0"/>
            </a:br>
            <a:r>
              <a:rPr lang="en-US" dirty="0">
                <a:solidFill>
                  <a:schemeClr val="bg1">
                    <a:lumMod val="75000"/>
                  </a:schemeClr>
                </a:solidFill>
              </a:rPr>
              <a:t>T4: Parallelizing Entire Programs</a:t>
            </a:r>
            <a:br>
              <a:rPr lang="en-US" dirty="0">
                <a:solidFill>
                  <a:schemeClr val="bg1">
                    <a:lumMod val="75000"/>
                  </a:schemeClr>
                </a:solidFill>
              </a:rPr>
            </a:br>
            <a:br>
              <a:rPr lang="en-US" dirty="0">
                <a:solidFill>
                  <a:schemeClr val="bg1">
                    <a:lumMod val="75000"/>
                  </a:schemeClr>
                </a:solidFill>
              </a:rPr>
            </a:br>
            <a:r>
              <a:rPr lang="en-US" dirty="0">
                <a:solidFill>
                  <a:schemeClr val="bg1">
                    <a:lumMod val="75000"/>
                  </a:schemeClr>
                </a:solidFill>
              </a:rPr>
              <a:t>Evaluation</a:t>
            </a:r>
          </a:p>
        </p:txBody>
      </p:sp>
    </p:spTree>
    <p:extLst>
      <p:ext uri="{BB962C8B-B14F-4D97-AF65-F5344CB8AC3E}">
        <p14:creationId xmlns:p14="http://schemas.microsoft.com/office/powerpoint/2010/main" val="6465280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
</p:tagLst>
</file>

<file path=ppt/tags/tag2.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46740</TotalTime>
  <Words>7140</Words>
  <Application>Microsoft Office PowerPoint</Application>
  <PresentationFormat>Widescreen</PresentationFormat>
  <Paragraphs>743</Paragraphs>
  <Slides>37</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Calibri Light</vt:lpstr>
      <vt:lpstr>Consolas</vt:lpstr>
      <vt:lpstr>Helvetica</vt:lpstr>
      <vt:lpstr>Tw Cen MT</vt:lpstr>
      <vt:lpstr>Wingdings</vt:lpstr>
      <vt:lpstr>Retrospect</vt:lpstr>
      <vt:lpstr>T4: Compiling Sequential Code for Effective Speculative Parallelization in Hardware</vt:lpstr>
      <vt:lpstr>Parallelization: Gap between programmers and hardware</vt:lpstr>
      <vt:lpstr>T4: Trees of Tiny Timestamped Tasks</vt:lpstr>
      <vt:lpstr>Background  T4 Principles in Action  T4: Parallelizing Entire Programs  Evaluation</vt:lpstr>
      <vt:lpstr>Thread-Level Speculation (TLS) [Multiscalar (’92-’98), Hydra (’94-’05), Superthreaded (’96), Atlas (’99), Krishnan et al. (‘98-’01), STAMPede (‘98-’08), Cintra et al. (’00, ‘02), IMT (‘03), TCC (’04), POSH (‘06), Bulk (’06), Luo et al. (’09-’13), RASP (‘11), MTX (‘10-’20), and many others]</vt:lpstr>
      <vt:lpstr>TLS creates chains of tasks</vt:lpstr>
      <vt:lpstr>Task chains incur costly misspeculation recovery</vt:lpstr>
      <vt:lpstr>Swarm architecture [Jeffrey et al. MICRO’15, MICRO’16, MICRO’18; Subramanian et al. ISCA’17]</vt:lpstr>
      <vt:lpstr>Background  T4 Principles in Action  T4: Parallelizing Entire Programs  Evaluation</vt:lpstr>
      <vt:lpstr>T4’s decoupled spawn enables selective aborts</vt:lpstr>
      <vt:lpstr>Tiny tasks make aborts cheap</vt:lpstr>
      <vt:lpstr>T4’s balanced task trees enable scalability</vt:lpstr>
      <vt:lpstr>Background  T4 Principles in Action  T4: Parallelizing Entire Programs  Evaluation</vt:lpstr>
      <vt:lpstr>T4: Parallelizing entire real-world programs</vt:lpstr>
      <vt:lpstr>Progressive expansion of unknown-tripcount loops</vt:lpstr>
      <vt:lpstr>Continuation-passing style eliminates the call stack</vt:lpstr>
      <vt:lpstr>Spatial-hint generation for locality</vt:lpstr>
      <vt:lpstr>Manual annotations for task splitting</vt:lpstr>
      <vt:lpstr>T4 implementation in LLVM/Clang</vt:lpstr>
      <vt:lpstr>Background  T4 Principles in Action  T4: Parallelizing Entire Programs  Evaluation</vt:lpstr>
      <vt:lpstr>Methodology</vt:lpstr>
      <vt:lpstr>T4 scales to tens of cores</vt:lpstr>
      <vt:lpstr>T4 overheads are moderate</vt:lpstr>
      <vt:lpstr>Parallelization redoubles performance</vt:lpstr>
      <vt:lpstr>Parallelization redoubles performance</vt:lpstr>
      <vt:lpstr>Contributions</vt:lpstr>
      <vt:lpstr>Questions?</vt:lpstr>
      <vt:lpstr>Backup Slides</vt:lpstr>
      <vt:lpstr>Hardware Configuration</vt:lpstr>
      <vt:lpstr>Sensitivity to spawner trees</vt:lpstr>
      <vt:lpstr>Sensitivity to spawner trees</vt:lpstr>
      <vt:lpstr>T4: Making task spawns cheap</vt:lpstr>
      <vt:lpstr>Swarm architecture [Jeffrey et al. MICRO’15, MICRO’16; Subramanian et al. ISCA’17]</vt:lpstr>
      <vt:lpstr>Results: T4 Scalability</vt:lpstr>
      <vt:lpstr>Fine-Grained Task Selection</vt:lpstr>
      <vt:lpstr>Progressive expansion: parallelizing irregular loops</vt:lpstr>
      <vt:lpstr>Hierarchical timestamps preserve program order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T4: Compiling Sequential Code for Effective Speculative Parallelization in Hardware</dc:title>
  <dc:creator>Microsoft Office User</dc:creator>
  <cp:lastModifiedBy>Victor Ying</cp:lastModifiedBy>
  <cp:revision>3766</cp:revision>
  <cp:lastPrinted>2017-06-14T21:41:31Z</cp:lastPrinted>
  <dcterms:created xsi:type="dcterms:W3CDTF">2016-09-24T07:03:05Z</dcterms:created>
  <dcterms:modified xsi:type="dcterms:W3CDTF">2020-06-01T20:10:00Z</dcterms:modified>
</cp:coreProperties>
</file>